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69" r:id="rId3"/>
    <p:sldId id="257" r:id="rId4"/>
    <p:sldId id="263" r:id="rId5"/>
    <p:sldId id="264" r:id="rId6"/>
    <p:sldId id="258" r:id="rId7"/>
    <p:sldId id="303" r:id="rId8"/>
    <p:sldId id="261" r:id="rId9"/>
    <p:sldId id="265" r:id="rId10"/>
    <p:sldId id="262" r:id="rId11"/>
    <p:sldId id="259" r:id="rId12"/>
    <p:sldId id="266" r:id="rId13"/>
    <p:sldId id="267" r:id="rId14"/>
    <p:sldId id="268" r:id="rId15"/>
    <p:sldId id="270" r:id="rId16"/>
    <p:sldId id="275" r:id="rId17"/>
    <p:sldId id="271" r:id="rId18"/>
    <p:sldId id="274" r:id="rId19"/>
    <p:sldId id="278" r:id="rId20"/>
    <p:sldId id="280" r:id="rId21"/>
    <p:sldId id="279" r:id="rId22"/>
    <p:sldId id="276" r:id="rId23"/>
    <p:sldId id="277" r:id="rId24"/>
    <p:sldId id="301" r:id="rId25"/>
    <p:sldId id="302" r:id="rId26"/>
    <p:sldId id="281" r:id="rId27"/>
    <p:sldId id="282" r:id="rId28"/>
    <p:sldId id="283" r:id="rId29"/>
    <p:sldId id="285" r:id="rId30"/>
    <p:sldId id="299" r:id="rId31"/>
    <p:sldId id="284" r:id="rId32"/>
    <p:sldId id="287" r:id="rId33"/>
    <p:sldId id="289" r:id="rId34"/>
    <p:sldId id="288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300" r:id="rId43"/>
    <p:sldId id="27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ture 1" id="{B03D0D13-5FFE-A84D-9439-5934219D1B86}">
          <p14:sldIdLst>
            <p14:sldId id="256"/>
          </p14:sldIdLst>
        </p14:section>
        <p14:section name="Lecture 1 &gt; Introduction" id="{142615CA-BD94-7447-BECB-5A43967E34AA}">
          <p14:sldIdLst>
            <p14:sldId id="269"/>
            <p14:sldId id="257"/>
            <p14:sldId id="263"/>
            <p14:sldId id="264"/>
            <p14:sldId id="258"/>
            <p14:sldId id="303"/>
            <p14:sldId id="261"/>
            <p14:sldId id="265"/>
            <p14:sldId id="262"/>
            <p14:sldId id="259"/>
            <p14:sldId id="266"/>
            <p14:sldId id="267"/>
          </p14:sldIdLst>
        </p14:section>
        <p14:section name="Lecture 1 &gt; Logistics" id="{0DE01537-7021-4649-9484-3E0816D757A4}">
          <p14:sldIdLst>
            <p14:sldId id="268"/>
            <p14:sldId id="270"/>
            <p14:sldId id="275"/>
            <p14:sldId id="271"/>
            <p14:sldId id="274"/>
            <p14:sldId id="278"/>
            <p14:sldId id="280"/>
            <p14:sldId id="279"/>
            <p14:sldId id="276"/>
            <p14:sldId id="277"/>
            <p14:sldId id="301"/>
            <p14:sldId id="302"/>
            <p14:sldId id="281"/>
          </p14:sldIdLst>
        </p14:section>
        <p14:section name="Lecture 1 &gt; Course Overview" id="{683B7B36-5E12-8540-9F54-A4B035E1CC8D}">
          <p14:sldIdLst>
            <p14:sldId id="282"/>
            <p14:sldId id="283"/>
            <p14:sldId id="285"/>
            <p14:sldId id="299"/>
            <p14:sldId id="284"/>
            <p14:sldId id="287"/>
            <p14:sldId id="289"/>
            <p14:sldId id="288"/>
            <p14:sldId id="290"/>
            <p14:sldId id="291"/>
            <p14:sldId id="293"/>
            <p14:sldId id="294"/>
            <p14:sldId id="295"/>
            <p14:sldId id="296"/>
            <p14:sldId id="297"/>
            <p14:sldId id="30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D7"/>
    <a:srgbClr val="E4FFD5"/>
    <a:srgbClr val="E5D2C7"/>
    <a:srgbClr val="FBE5D7"/>
    <a:srgbClr val="A9D1FF"/>
    <a:srgbClr val="A2C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7"/>
    <p:restoredTop sz="94643"/>
  </p:normalViewPr>
  <p:slideViewPr>
    <p:cSldViewPr snapToGrid="0" snapToObjects="1">
      <p:cViewPr>
        <p:scale>
          <a:sx n="120" d="100"/>
          <a:sy n="120" d="100"/>
        </p:scale>
        <p:origin x="14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8CE0-5C07-A148-A19B-7D9A2B09F0B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E594-6C56-6447-AF71-F0E1032D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E15-0E5F-BE41-8FE8-991AB5EDF6ED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B32-B441-224A-9E1E-E4AE7A4B7707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1A3-AEA7-974A-BF93-443F941EAA55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21DC-0885-1D4E-AFF9-606D9C7382F9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1513840"/>
            <a:ext cx="788416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9FC4-F9B4-044E-A719-D8CBABB6191D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E3F-5155-F647-9A84-9C9FE91520EF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0F79-C570-6741-BEBC-5ED2133D5FC8}" type="datetime1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F8F5-25F8-CA4C-8243-C6FF8D56500C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6B67-1C69-FE4D-A3B2-0216E09FBF77}" type="datetime1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91AC-CB99-0A47-A3A3-3DF8608593C2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615-15E4-A841-9AE6-1203BB06290E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D5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fld id="{8A9230D8-16C1-BF43-B0EE-1A85400C842B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fld id="{E1C7DF46-B252-0B48-BFC9-2E2FD236D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delaneh.github.io/cs564_fall17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fisah@cs.wisc.edu" TargetMode="External"/><Relationship Id="rId4" Type="http://schemas.openxmlformats.org/officeDocument/2006/relationships/hyperlink" Target="mailto:vnaik@wis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del@cs.wisc.edu)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wisc.edu/~ad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delaneh.github.io/cs564_fall17" TargetMode="External"/><Relationship Id="rId3" Type="http://schemas.openxmlformats.org/officeDocument/2006/relationships/hyperlink" Target="mailto:compsci564-2-f17@lists.wisc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legis.wisconsin.gov/code/admin_code/uws/1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7" Type="http://schemas.openxmlformats.org/officeDocument/2006/relationships/image" Target="../media/image9.tif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8156"/>
            <a:ext cx="7772400" cy="1386523"/>
          </a:xfrm>
        </p:spPr>
        <p:txBody>
          <a:bodyPr>
            <a:normAutofit/>
          </a:bodyPr>
          <a:lstStyle/>
          <a:p>
            <a:r>
              <a:rPr lang="en-US" sz="4400" dirty="0"/>
              <a:t>Database Management Systems (CS 564)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8190"/>
            <a:ext cx="6858000" cy="1126353"/>
          </a:xfrm>
        </p:spPr>
        <p:txBody>
          <a:bodyPr>
            <a:normAutofit/>
          </a:bodyPr>
          <a:lstStyle/>
          <a:p>
            <a:r>
              <a:rPr lang="en-US" sz="3200" dirty="0"/>
              <a:t>Fall 2017</a:t>
            </a:r>
          </a:p>
          <a:p>
            <a:r>
              <a:rPr lang="en-US" dirty="0" smtClean="0"/>
              <a:t>Lecture 1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pic>
        <p:nvPicPr>
          <p:cNvPr id="6" name="Picture 11" descr="whitewor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250" y1="3965" x2="81250" y2="3965"/>
                        <a14:foregroundMark x1="97222" y1="7048" x2="97222" y2="7048"/>
                        <a14:foregroundMark x1="8333" y1="95595" x2="8333" y2="95595"/>
                        <a14:foregroundMark x1="65278" y1="98678" x2="65278" y2="98678"/>
                        <a14:foregroundMark x1="694" y1="55947" x2="694" y2="55947"/>
                        <a14:backgroundMark x1="29861" y1="881" x2="29861" y2="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35" y="4198052"/>
            <a:ext cx="956930" cy="15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DBMSs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SQL Server, Microsoft Access (Microsoft)</a:t>
            </a:r>
          </a:p>
          <a:p>
            <a:pPr>
              <a:lnSpc>
                <a:spcPct val="200000"/>
              </a:lnSpc>
            </a:pPr>
            <a:r>
              <a:rPr lang="en-US" dirty="0"/>
              <a:t>DB2 (IBM)</a:t>
            </a:r>
          </a:p>
          <a:p>
            <a:pPr>
              <a:lnSpc>
                <a:spcPct val="200000"/>
              </a:lnSpc>
            </a:pPr>
            <a:r>
              <a:rPr lang="en-US" dirty="0"/>
              <a:t>Oracle</a:t>
            </a:r>
          </a:p>
          <a:p>
            <a:pPr>
              <a:lnSpc>
                <a:spcPct val="200000"/>
              </a:lnSpc>
            </a:pPr>
            <a:r>
              <a:rPr lang="en-US" dirty="0"/>
              <a:t>MySQL, PostgreSQL, SQLite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11" y="1564008"/>
            <a:ext cx="1651914" cy="1234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67" y="2919283"/>
            <a:ext cx="808202" cy="808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8" y="2950483"/>
            <a:ext cx="745802" cy="745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38" y="3862421"/>
            <a:ext cx="1223530" cy="603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54" y="4609882"/>
            <a:ext cx="1028393" cy="531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7" y="4565432"/>
            <a:ext cx="1191102" cy="1324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87" y="5276692"/>
            <a:ext cx="1203528" cy="5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1" y="246498"/>
            <a:ext cx="8114426" cy="608582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74372" y="4056993"/>
            <a:ext cx="2007476" cy="1639614"/>
          </a:xfrm>
          <a:prstGeom prst="roundRect">
            <a:avLst>
              <a:gd name="adj" fmla="val 9696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2639" y="2873912"/>
            <a:ext cx="6073194" cy="830997"/>
          </a:xfrm>
          <a:prstGeom prst="rect">
            <a:avLst/>
          </a:prstGeom>
          <a:solidFill>
            <a:srgbClr val="A9D1FF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Among structured DBMSs, we focus on a specific class, called </a:t>
            </a:r>
            <a:r>
              <a:rPr lang="en-US" sz="2400" i="1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relational DBMSs</a:t>
            </a:r>
            <a:r>
              <a:rPr lang="en-US" sz="2400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65962"/>
          </a:xfrm>
        </p:spPr>
        <p:txBody>
          <a:bodyPr>
            <a:normAutofit/>
          </a:bodyPr>
          <a:lstStyle/>
          <a:p>
            <a:r>
              <a:rPr lang="en-US" sz="3200" dirty="0"/>
              <a:t>Relational Database Management Systems (RDBMSs)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central concept is </a:t>
            </a:r>
            <a:r>
              <a:rPr lang="en-US" i="1" dirty="0" smtClean="0"/>
              <a:t>relation</a:t>
            </a:r>
            <a:r>
              <a:rPr lang="en-US" dirty="0" smtClean="0"/>
              <a:t> which is a mathematical construct.</a:t>
            </a:r>
          </a:p>
          <a:p>
            <a:r>
              <a:rPr lang="en-US" dirty="0" smtClean="0"/>
              <a:t>Essentially, a relation could be viewed as a table.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en-US" dirty="0"/>
              <a:t>Since the 1970s, RDBMSs have been </a:t>
            </a:r>
            <a:r>
              <a:rPr lang="en-US" altLang="en-US" dirty="0" smtClean="0"/>
              <a:t>studied extensively and are the most widely used DBMSs today.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93365"/>
              </p:ext>
            </p:extLst>
          </p:nvPr>
        </p:nvGraphicFramePr>
        <p:xfrm>
          <a:off x="2343635" y="3629765"/>
          <a:ext cx="4291080" cy="9422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18483"/>
                <a:gridCol w="1404279"/>
                <a:gridCol w="1034159"/>
                <a:gridCol w="1034159"/>
              </a:tblGrid>
              <a:tr h="314078"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SID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Name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Age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Major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17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Smith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21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Brown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24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</a:t>
                      </a:r>
                      <a:endParaRPr lang="en-US" sz="18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42757" y="3226637"/>
            <a:ext cx="1318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Student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8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will learn</a:t>
            </a:r>
          </a:p>
          <a:p>
            <a:pPr lvl="1"/>
            <a:r>
              <a:rPr lang="en-US" altLang="en-US" dirty="0" smtClean="0"/>
              <a:t>how </a:t>
            </a:r>
            <a:r>
              <a:rPr lang="en-US" altLang="en-US" dirty="0"/>
              <a:t>to design a relational database</a:t>
            </a:r>
          </a:p>
          <a:p>
            <a:pPr lvl="1"/>
            <a:r>
              <a:rPr lang="en-US" altLang="en-US" dirty="0"/>
              <a:t>how to store it in an RDBMS</a:t>
            </a:r>
          </a:p>
          <a:p>
            <a:pPr lvl="1"/>
            <a:r>
              <a:rPr lang="en-US" altLang="en-US" dirty="0"/>
              <a:t>how to use an RDBMS</a:t>
            </a:r>
          </a:p>
          <a:p>
            <a:pPr lvl="1"/>
            <a:r>
              <a:rPr lang="en-US" altLang="en-US" dirty="0" smtClean="0"/>
              <a:t>some of </a:t>
            </a:r>
            <a:r>
              <a:rPr lang="en-US" altLang="en-US" dirty="0"/>
              <a:t>the internals of </a:t>
            </a:r>
            <a:r>
              <a:rPr lang="en-US" altLang="en-US" dirty="0" smtClean="0"/>
              <a:t>RDBMSs</a:t>
            </a:r>
          </a:p>
          <a:p>
            <a:r>
              <a:rPr lang="en-US" dirty="0" smtClean="0"/>
              <a:t>We will NOT cover</a:t>
            </a:r>
          </a:p>
          <a:p>
            <a:pPr lvl="1"/>
            <a:r>
              <a:rPr lang="en-US" dirty="0" smtClean="0"/>
              <a:t>gory </a:t>
            </a:r>
            <a:r>
              <a:rPr lang="en-US" dirty="0"/>
              <a:t>details on how a DBMS </a:t>
            </a:r>
            <a:r>
              <a:rPr lang="en-US" dirty="0" smtClean="0"/>
              <a:t>works (take CS 764!)</a:t>
            </a:r>
          </a:p>
          <a:p>
            <a:pPr lvl="1"/>
            <a:r>
              <a:rPr lang="en-US" dirty="0" smtClean="0"/>
              <a:t>newer types of data </a:t>
            </a:r>
            <a:r>
              <a:rPr lang="en-US" dirty="0"/>
              <a:t>and how to manage </a:t>
            </a:r>
            <a:r>
              <a:rPr lang="en-US" dirty="0" smtClean="0"/>
              <a:t>them (take CS 774!)</a:t>
            </a:r>
          </a:p>
          <a:p>
            <a:pPr lvl="1"/>
            <a:r>
              <a:rPr lang="en-US" dirty="0"/>
              <a:t>the theory behind </a:t>
            </a:r>
            <a:r>
              <a:rPr lang="en-US" dirty="0" smtClean="0"/>
              <a:t>databases (take CS 784!)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be a DBA or how to tune Oracle 12g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1348" y="812804"/>
            <a:ext cx="7886700" cy="2852737"/>
          </a:xfrm>
        </p:spPr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8808" y="4162244"/>
            <a:ext cx="7886700" cy="1500187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Or how to thrive in this noble effort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1348" y="3913890"/>
            <a:ext cx="788416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Prerequisites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structures and algorithm background necessary</a:t>
            </a:r>
          </a:p>
          <a:p>
            <a:pPr lvl="1"/>
            <a:r>
              <a:rPr lang="en-US" sz="2800" dirty="0"/>
              <a:t>CS 367 is a must</a:t>
            </a:r>
          </a:p>
          <a:p>
            <a:endParaRPr lang="en-US" sz="3200" dirty="0"/>
          </a:p>
          <a:p>
            <a:r>
              <a:rPr lang="en-US" sz="3200" dirty="0"/>
              <a:t>For the projects</a:t>
            </a:r>
          </a:p>
          <a:p>
            <a:pPr lvl="1"/>
            <a:r>
              <a:rPr lang="en-US" sz="2800" dirty="0"/>
              <a:t>Programming-heavy</a:t>
            </a:r>
          </a:p>
          <a:p>
            <a:pPr lvl="1"/>
            <a:r>
              <a:rPr lang="en-US" sz="2800" dirty="0"/>
              <a:t>C++ will be used for the database internals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Lectures</a:t>
            </a:r>
            <a:r>
              <a:rPr lang="en-US" sz="3200" dirty="0"/>
              <a:t>: Wed + Fri, 2:30-3:45PM</a:t>
            </a:r>
          </a:p>
          <a:p>
            <a:pPr lvl="1"/>
            <a:r>
              <a:rPr lang="en-US" sz="2800" dirty="0"/>
              <a:t>Slides will be posted on the course web site (</a:t>
            </a:r>
            <a:r>
              <a:rPr lang="en-US" sz="2800" dirty="0">
                <a:hlinkClick r:id="rId2"/>
              </a:rPr>
              <a:t>https://adelaneh.github.io/cs564_fall17)</a:t>
            </a:r>
            <a:endParaRPr lang="en-US" sz="2800" dirty="0"/>
          </a:p>
          <a:p>
            <a:pPr lvl="1"/>
            <a:r>
              <a:rPr lang="en-US" sz="2800" dirty="0"/>
              <a:t>Acknowledging great notes of </a:t>
            </a:r>
            <a:r>
              <a:rPr lang="en-US" sz="2800" dirty="0" err="1"/>
              <a:t>AnHai</a:t>
            </a:r>
            <a:r>
              <a:rPr lang="en-US" sz="2800" dirty="0"/>
              <a:t> Doan, Paris </a:t>
            </a:r>
            <a:r>
              <a:rPr lang="en-US" sz="2800" dirty="0" err="1"/>
              <a:t>Koutris</a:t>
            </a:r>
            <a:r>
              <a:rPr lang="en-US" sz="2800" dirty="0"/>
              <a:t>, Christopher Re and </a:t>
            </a:r>
            <a:r>
              <a:rPr lang="en-US" sz="2800" dirty="0" err="1"/>
              <a:t>Arun</a:t>
            </a:r>
            <a:r>
              <a:rPr lang="en-US" sz="2800" dirty="0"/>
              <a:t> Kumar</a:t>
            </a:r>
          </a:p>
          <a:p>
            <a:r>
              <a:rPr lang="en-US" sz="3200" b="1" dirty="0"/>
              <a:t>Project</a:t>
            </a:r>
            <a:r>
              <a:rPr lang="en-US" sz="3200" dirty="0"/>
              <a:t>: </a:t>
            </a:r>
            <a:r>
              <a:rPr lang="en-US" sz="3200" dirty="0" smtClean="0"/>
              <a:t>groups </a:t>
            </a:r>
            <a:r>
              <a:rPr lang="en-US" sz="3200" dirty="0"/>
              <a:t>of </a:t>
            </a:r>
            <a:r>
              <a:rPr lang="en-US" sz="3200" dirty="0" smtClean="0"/>
              <a:t>three people</a:t>
            </a:r>
            <a:endParaRPr lang="en-US" sz="3200" dirty="0"/>
          </a:p>
          <a:p>
            <a:pPr lvl="1"/>
            <a:r>
              <a:rPr lang="en-US" sz="2800" dirty="0"/>
              <a:t>Multiple stages, submit some work at the end of each stage, might have a final demo</a:t>
            </a:r>
          </a:p>
          <a:p>
            <a:r>
              <a:rPr lang="en-US" sz="3200" b="1" dirty="0"/>
              <a:t>Exams</a:t>
            </a:r>
            <a:r>
              <a:rPr lang="en-US" sz="3200" dirty="0"/>
              <a:t>: midterm and final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Lecturer: Adel Ardalan (</a:t>
            </a:r>
            <a:r>
              <a:rPr lang="en-US" sz="3200" dirty="0">
                <a:hlinkClick r:id="rId2"/>
              </a:rPr>
              <a:t>adel@cs.wisc.edu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Office hours</a:t>
            </a:r>
          </a:p>
          <a:p>
            <a:pPr lvl="2"/>
            <a:r>
              <a:rPr lang="en-US" sz="2400" dirty="0"/>
              <a:t>Time: Mon 2:30-3:30PM and Wed 4:00-5:00PM</a:t>
            </a:r>
          </a:p>
          <a:p>
            <a:pPr lvl="2"/>
            <a:r>
              <a:rPr lang="en-US" sz="2400" dirty="0"/>
              <a:t>Place: </a:t>
            </a:r>
            <a:r>
              <a:rPr lang="en-US" sz="2400" dirty="0" smtClean="0"/>
              <a:t>my </a:t>
            </a:r>
            <a:r>
              <a:rPr lang="en-US" sz="2400" dirty="0"/>
              <a:t>office (room 4351, CS building</a:t>
            </a:r>
            <a:r>
              <a:rPr lang="en-US" sz="2400" dirty="0" smtClean="0"/>
              <a:t>)</a:t>
            </a:r>
            <a:endParaRPr lang="en-US" sz="3200" dirty="0"/>
          </a:p>
          <a:p>
            <a:r>
              <a:rPr lang="en-US" sz="3200" dirty="0" smtClean="0"/>
              <a:t>TAs:</a:t>
            </a:r>
          </a:p>
          <a:p>
            <a:pPr lvl="1"/>
            <a:r>
              <a:rPr lang="en-US" sz="2800" dirty="0" err="1" smtClean="0"/>
              <a:t>Nafisah</a:t>
            </a:r>
            <a:r>
              <a:rPr lang="en-US" sz="2800" dirty="0" smtClean="0"/>
              <a:t> Islam (</a:t>
            </a:r>
            <a:r>
              <a:rPr lang="en-US" sz="2800" dirty="0" smtClean="0">
                <a:hlinkClick r:id="rId3"/>
              </a:rPr>
              <a:t>nafisah@cs.wisc.edu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Office hours: see course website</a:t>
            </a:r>
          </a:p>
          <a:p>
            <a:pPr lvl="1"/>
            <a:r>
              <a:rPr lang="en-US" sz="2800" dirty="0" smtClean="0"/>
              <a:t>Varun </a:t>
            </a:r>
            <a:r>
              <a:rPr lang="en-US" sz="2800" dirty="0" err="1" smtClean="0"/>
              <a:t>Naik</a:t>
            </a:r>
            <a:r>
              <a:rPr lang="en-US" sz="2800" dirty="0" smtClean="0"/>
              <a:t> (</a:t>
            </a:r>
            <a:r>
              <a:rPr lang="en-US" sz="2800" dirty="0" smtClean="0">
                <a:hlinkClick r:id="rId4"/>
              </a:rPr>
              <a:t>vnaik@wisc.edu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Office hours: see </a:t>
            </a:r>
            <a:r>
              <a:rPr lang="en-US" sz="2400" dirty="0"/>
              <a:t>course website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Education</a:t>
            </a:r>
          </a:p>
          <a:p>
            <a:pPr lvl="1"/>
            <a:r>
              <a:rPr lang="en-US" sz="2800" dirty="0"/>
              <a:t>Undergrad: University of Tehran, Iran</a:t>
            </a:r>
          </a:p>
          <a:p>
            <a:pPr lvl="1"/>
            <a:r>
              <a:rPr lang="en-US" sz="2800" dirty="0"/>
              <a:t>Grad: UW-Madison</a:t>
            </a:r>
          </a:p>
          <a:p>
            <a:r>
              <a:rPr lang="en-US" sz="3200" dirty="0"/>
              <a:t>Research interests</a:t>
            </a:r>
          </a:p>
          <a:p>
            <a:pPr lvl="1"/>
            <a:r>
              <a:rPr lang="en-US" sz="2800" dirty="0"/>
              <a:t>Data integration, cleaning and analytics</a:t>
            </a:r>
          </a:p>
          <a:p>
            <a:pPr lvl="1"/>
            <a:r>
              <a:rPr lang="en-US" sz="2800" dirty="0"/>
              <a:t>Computational methods in healthcare, neuroscience and climatology</a:t>
            </a:r>
          </a:p>
          <a:p>
            <a:r>
              <a:rPr lang="en-US" sz="3200" dirty="0">
                <a:hlinkClick r:id="rId2"/>
              </a:rPr>
              <a:t>http://cs.wisc.edu/~adel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848447" cy="2803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25" y="1997031"/>
            <a:ext cx="5012477" cy="2819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49" y="2"/>
            <a:ext cx="4295553" cy="1997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" y="2709386"/>
            <a:ext cx="4136773" cy="4136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40" y="4816551"/>
            <a:ext cx="3622461" cy="2034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4574446"/>
            <a:ext cx="302895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1348" y="812804"/>
            <a:ext cx="7886700" cy="285273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8808" y="4162244"/>
            <a:ext cx="7886700" cy="1500187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 you ask “why”?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1348" y="3913890"/>
            <a:ext cx="788416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864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en-US" sz="2800" dirty="0"/>
              <a:t>Database Management Systems, 3</a:t>
            </a:r>
            <a:r>
              <a:rPr lang="en-US" altLang="en-US" sz="2800" baseline="30000" dirty="0"/>
              <a:t>rd</a:t>
            </a:r>
            <a:r>
              <a:rPr lang="en-US" altLang="en-US" sz="2800" dirty="0"/>
              <a:t> edition, </a:t>
            </a:r>
            <a:r>
              <a:rPr lang="en-US" altLang="en-US" dirty="0"/>
              <a:t>by R. Ramakrishnan and J. </a:t>
            </a:r>
            <a:r>
              <a:rPr lang="en-US" altLang="en-US" dirty="0" err="1"/>
              <a:t>Gehrke</a:t>
            </a:r>
            <a:r>
              <a:rPr lang="en-US" altLang="en-US" dirty="0"/>
              <a:t> </a:t>
            </a:r>
            <a:r>
              <a:rPr lang="en-US" altLang="en-US" dirty="0" smtClean="0"/>
              <a:t>(cow book)</a:t>
            </a:r>
            <a:endParaRPr lang="en-US" altLang="en-US" dirty="0"/>
          </a:p>
          <a:p>
            <a:r>
              <a:rPr lang="en-US" dirty="0" smtClean="0"/>
              <a:t>Other sources</a:t>
            </a:r>
          </a:p>
          <a:p>
            <a:pPr lvl="1"/>
            <a:r>
              <a:rPr lang="en-US" dirty="0"/>
              <a:t>Fundamentals of Database </a:t>
            </a:r>
            <a:r>
              <a:rPr lang="en-US" dirty="0" smtClean="0"/>
              <a:t>Systems, 7</a:t>
            </a:r>
            <a:r>
              <a:rPr lang="en-US" baseline="30000" dirty="0" smtClean="0"/>
              <a:t>th</a:t>
            </a:r>
            <a:r>
              <a:rPr lang="en-US" dirty="0" smtClean="0"/>
              <a:t> edition, by</a:t>
            </a:r>
            <a:r>
              <a:rPr lang="en-US" dirty="0"/>
              <a:t> </a:t>
            </a:r>
            <a:r>
              <a:rPr lang="en-US" dirty="0" smtClean="0"/>
              <a:t>R. </a:t>
            </a:r>
            <a:r>
              <a:rPr lang="en-US" dirty="0" err="1" smtClean="0"/>
              <a:t>Elmasri</a:t>
            </a:r>
            <a:r>
              <a:rPr lang="en-US" dirty="0"/>
              <a:t> </a:t>
            </a:r>
            <a:r>
              <a:rPr lang="en-US" dirty="0" smtClean="0"/>
              <a:t>and S. B</a:t>
            </a:r>
            <a:r>
              <a:rPr lang="en-US" dirty="0"/>
              <a:t>. </a:t>
            </a:r>
            <a:r>
              <a:rPr lang="en-US" dirty="0" err="1"/>
              <a:t>Navathe</a:t>
            </a:r>
            <a:endParaRPr lang="en-US" dirty="0"/>
          </a:p>
          <a:p>
            <a:pPr lvl="1"/>
            <a:r>
              <a:rPr lang="en-US" dirty="0"/>
              <a:t>Database Systems: The Complete </a:t>
            </a:r>
            <a:r>
              <a:rPr lang="en-US" dirty="0" smtClean="0"/>
              <a:t>Book,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dition, by</a:t>
            </a:r>
            <a:r>
              <a:rPr lang="en-US" dirty="0"/>
              <a:t> </a:t>
            </a:r>
            <a:r>
              <a:rPr lang="en-US" dirty="0" smtClean="0"/>
              <a:t>H. Garcia-Molina,</a:t>
            </a:r>
            <a:r>
              <a:rPr lang="en-US" dirty="0"/>
              <a:t> </a:t>
            </a:r>
            <a:r>
              <a:rPr lang="en-US" dirty="0" smtClean="0"/>
              <a:t>J. D</a:t>
            </a:r>
            <a:r>
              <a:rPr lang="en-US" dirty="0"/>
              <a:t>. </a:t>
            </a:r>
            <a:r>
              <a:rPr lang="en-US" dirty="0" smtClean="0"/>
              <a:t>Ullman and</a:t>
            </a:r>
            <a:r>
              <a:rPr lang="en-US" dirty="0"/>
              <a:t> </a:t>
            </a:r>
            <a:r>
              <a:rPr lang="en-US" dirty="0" smtClean="0"/>
              <a:t>J. </a:t>
            </a:r>
            <a:r>
              <a:rPr lang="en-US" dirty="0" err="1" smtClean="0"/>
              <a:t>Widom</a:t>
            </a:r>
            <a:r>
              <a:rPr lang="en-US" dirty="0" smtClean="0"/>
              <a:t> (complete book)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992" y="1616261"/>
            <a:ext cx="1995563" cy="2594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22" y="4210217"/>
            <a:ext cx="1300333" cy="1617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4209666"/>
            <a:ext cx="1148497" cy="1617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6801" y="3320736"/>
            <a:ext cx="3770434" cy="769441"/>
          </a:xfrm>
          <a:prstGeom prst="rect">
            <a:avLst/>
          </a:prstGeom>
          <a:solidFill>
            <a:schemeClr val="accent2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i="1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Come to class!</a:t>
            </a:r>
          </a:p>
        </p:txBody>
      </p:sp>
    </p:spTree>
    <p:extLst>
      <p:ext uri="{BB962C8B-B14F-4D97-AF65-F5344CB8AC3E}">
        <p14:creationId xmlns:p14="http://schemas.microsoft.com/office/powerpoint/2010/main" val="8376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Project: 40% </a:t>
            </a:r>
            <a:r>
              <a:rPr lang="en-US" sz="3200" dirty="0" smtClean="0"/>
              <a:t>(6 stages)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late submissions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Stage 0 will be released today and is due in one week!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3200" dirty="0"/>
              <a:t>Midterm: 25%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Final: 35</a:t>
            </a:r>
            <a:r>
              <a:rPr lang="en-US" sz="3200" dirty="0" smtClean="0"/>
              <a:t>%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Cumulative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Midterm</a:t>
            </a:r>
          </a:p>
          <a:p>
            <a:pPr lvl="1"/>
            <a:r>
              <a:rPr lang="en-US" dirty="0" smtClean="0"/>
              <a:t>Date: Oct. 18, 2017</a:t>
            </a:r>
          </a:p>
          <a:p>
            <a:pPr lvl="1"/>
            <a:r>
              <a:rPr lang="en-US" dirty="0" smtClean="0"/>
              <a:t>Time: 2:30-3:45 PM</a:t>
            </a:r>
          </a:p>
          <a:p>
            <a:pPr lvl="1"/>
            <a:r>
              <a:rPr lang="en-US" dirty="0" smtClean="0"/>
              <a:t>Place: In class</a:t>
            </a:r>
          </a:p>
          <a:p>
            <a:pPr lvl="1"/>
            <a:r>
              <a:rPr lang="en-US" dirty="0" smtClean="0"/>
              <a:t>Material included: TBA</a:t>
            </a:r>
          </a:p>
          <a:p>
            <a:r>
              <a:rPr lang="en-US" b="1" dirty="0" smtClean="0"/>
              <a:t>Final</a:t>
            </a:r>
          </a:p>
          <a:p>
            <a:pPr lvl="1"/>
            <a:r>
              <a:rPr lang="en-US" dirty="0" smtClean="0"/>
              <a:t>Date: Dec. 20, 2017</a:t>
            </a:r>
          </a:p>
          <a:p>
            <a:pPr lvl="1"/>
            <a:r>
              <a:rPr lang="en-US" dirty="0" smtClean="0"/>
              <a:t>Time: 5:05-7:05 PM</a:t>
            </a:r>
          </a:p>
          <a:p>
            <a:pPr lvl="1"/>
            <a:r>
              <a:rPr lang="en-US" dirty="0" smtClean="0"/>
              <a:t>Place: TBA</a:t>
            </a:r>
          </a:p>
          <a:p>
            <a:pPr lvl="1"/>
            <a:r>
              <a:rPr lang="en-US" dirty="0" smtClean="0"/>
              <a:t>Material included: TBA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Course web site</a:t>
            </a:r>
          </a:p>
          <a:p>
            <a:pPr lvl="1"/>
            <a:r>
              <a:rPr lang="en-US" dirty="0">
                <a:hlinkClick r:id="rId2"/>
              </a:rPr>
              <a:t>https://adelaneh.github.io/cs564_fall17 </a:t>
            </a:r>
            <a:endParaRPr lang="en-US" dirty="0" smtClean="0"/>
          </a:p>
          <a:p>
            <a:pPr lvl="1"/>
            <a:r>
              <a:rPr lang="en-US" dirty="0" smtClean="0"/>
              <a:t>All the logistics information, lecture slides, up-to-date announcements and deadlines, and more!</a:t>
            </a:r>
          </a:p>
          <a:p>
            <a:pPr lvl="1"/>
            <a:r>
              <a:rPr lang="en-US" dirty="0" smtClean="0"/>
              <a:t>Check the web site at least once a week!</a:t>
            </a:r>
          </a:p>
          <a:p>
            <a:r>
              <a:rPr lang="en-US" b="1" dirty="0" smtClean="0"/>
              <a:t>Mailing list</a:t>
            </a:r>
          </a:p>
          <a:p>
            <a:pPr lvl="1"/>
            <a:r>
              <a:rPr lang="en-US" dirty="0" smtClean="0">
                <a:hlinkClick r:id="rId3"/>
              </a:rPr>
              <a:t>compsci564-2-f17@lists.wisc.edu</a:t>
            </a:r>
            <a:endParaRPr lang="en-US" dirty="0" smtClean="0"/>
          </a:p>
          <a:p>
            <a:r>
              <a:rPr lang="en-US" b="1" dirty="0" smtClean="0"/>
              <a:t>Piazza</a:t>
            </a:r>
          </a:p>
          <a:p>
            <a:pPr lvl="1"/>
            <a:r>
              <a:rPr lang="en-US" dirty="0" smtClean="0"/>
              <a:t>Find “</a:t>
            </a:r>
            <a:r>
              <a:rPr lang="en-US" dirty="0"/>
              <a:t>CS 564-002: Database Management </a:t>
            </a:r>
            <a:r>
              <a:rPr lang="en-US" dirty="0" smtClean="0"/>
              <a:t>Systems”</a:t>
            </a:r>
          </a:p>
          <a:p>
            <a:r>
              <a:rPr lang="en-US" b="1" dirty="0" smtClean="0"/>
              <a:t>Canvas</a:t>
            </a:r>
          </a:p>
          <a:p>
            <a:pPr lvl="1"/>
            <a:r>
              <a:rPr lang="en-US" dirty="0" smtClean="0"/>
              <a:t>To submit project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Participate in class discussions and use the Piazza page</a:t>
            </a:r>
          </a:p>
          <a:p>
            <a:r>
              <a:rPr lang="en-US" b="1" dirty="0"/>
              <a:t>Do not</a:t>
            </a:r>
            <a:r>
              <a:rPr lang="en-US" dirty="0"/>
              <a:t> use email as primary communication mechanism for doubts/questions; instead </a:t>
            </a:r>
            <a:r>
              <a:rPr lang="en-US" dirty="0" smtClean="0"/>
              <a:t>post </a:t>
            </a:r>
            <a:r>
              <a:rPr lang="en-US" dirty="0"/>
              <a:t>on </a:t>
            </a:r>
            <a:r>
              <a:rPr lang="en-US" dirty="0" smtClean="0"/>
              <a:t>Piazza or </a:t>
            </a:r>
            <a:r>
              <a:rPr lang="en-US" dirty="0"/>
              <a:t>come </a:t>
            </a:r>
            <a:r>
              <a:rPr lang="en-US" dirty="0" smtClean="0"/>
              <a:t>to </a:t>
            </a:r>
            <a:r>
              <a:rPr lang="en-US" dirty="0"/>
              <a:t>office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If you definitely have to email, then use “</a:t>
            </a:r>
            <a:r>
              <a:rPr lang="en-US" b="1" dirty="0" smtClean="0"/>
              <a:t>[CS 564]</a:t>
            </a:r>
            <a:r>
              <a:rPr lang="en-US" dirty="0" smtClean="0"/>
              <a:t>” as subject prefix for all emails to me/TAs</a:t>
            </a:r>
          </a:p>
          <a:p>
            <a:r>
              <a:rPr lang="en-US" b="1" dirty="0" smtClean="0"/>
              <a:t>Rein in </a:t>
            </a:r>
            <a:r>
              <a:rPr lang="en-US" dirty="0" smtClean="0"/>
              <a:t>your social media activities during lectures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on Asking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 stupid/trivial/unimportant questions!</a:t>
            </a:r>
          </a:p>
          <a:p>
            <a:r>
              <a:rPr lang="en-US" dirty="0" smtClean="0"/>
              <a:t>So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Raise your hand and ask questions in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you are still confused or not convinced, then study the material and ask again, from your classmates, TAs or me (in that order) on Piazza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still not there, read additional material and ask for references. There are very resourceful and knowledgeable faculty and grad students in this department and around the globe!</a:t>
            </a:r>
          </a:p>
          <a:p>
            <a:r>
              <a:rPr lang="en-US" dirty="0" smtClean="0"/>
              <a:t>Do NOT give up!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Academic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responsibility to read it and oblige by it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docs.legis.wisconsin.gov/code/admin_code/uws/14.pdf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Alright, now back to the fun stuff!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1348" y="812804"/>
            <a:ext cx="7886700" cy="2852737"/>
          </a:xfrm>
        </p:spPr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8808" y="4162244"/>
            <a:ext cx="7886700" cy="1500187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Decades of research and development on fast-forward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1348" y="3913890"/>
            <a:ext cx="788416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Databases?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application: sort a list of 1000 numbers</a:t>
            </a:r>
          </a:p>
          <a:p>
            <a:pPr lvl="1"/>
            <a:r>
              <a:rPr lang="en-US" dirty="0" smtClean="0"/>
              <a:t>e.g. 25, 3, 4, 1, 90, 2334, -1, 2, 3,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Simple solution:</a:t>
            </a:r>
          </a:p>
          <a:p>
            <a:pPr lvl="1"/>
            <a:r>
              <a:rPr lang="en-US" dirty="0" smtClean="0"/>
              <a:t>Write a program to sort a list of numbers and store the program in a file (e.g. in Python)</a:t>
            </a:r>
          </a:p>
          <a:p>
            <a:pPr lvl="1"/>
            <a:r>
              <a:rPr lang="en-US" dirty="0" smtClean="0"/>
              <a:t>Store the list of 1000 numbers (i.e. the data) in another file</a:t>
            </a:r>
          </a:p>
          <a:p>
            <a:pPr lvl="1"/>
            <a:r>
              <a:rPr lang="en-US" dirty="0" smtClean="0"/>
              <a:t>Load the program and the data into memory</a:t>
            </a:r>
          </a:p>
          <a:p>
            <a:pPr lvl="1"/>
            <a:r>
              <a:rPr lang="en-US" dirty="0" smtClean="0"/>
              <a:t>Run the program on the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8" y="5564204"/>
            <a:ext cx="7726664" cy="523220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Basically using file systems for data management</a:t>
            </a:r>
            <a:endParaRPr lang="en-US" sz="2800" kern="0" dirty="0">
              <a:solidFill>
                <a:prstClr val="black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Databases?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But what if: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 want to sort a billion numbers?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many users want to sort the same list of numbers?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some users should not see the numbers other users sort?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Databases and our questions about them are often more complicated than a list of numbers and simple sorting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DBMSs take care of the above issues and many more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What is Data</a:t>
            </a:r>
            <a:r>
              <a:rPr lang="en-US" dirty="0"/>
              <a:t>?</a:t>
            </a:r>
            <a:endParaRPr lang="en-US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inux Libertine" charset="0"/>
                <a:ea typeface="Linux Libertine" charset="0"/>
                <a:cs typeface="Linux Libertine" charset="0"/>
              </a:rPr>
              <a:t>Oxford Dictionary entry:</a:t>
            </a:r>
          </a:p>
          <a:p>
            <a:pPr lvl="1"/>
            <a:r>
              <a:rPr lang="en-US" b="1" dirty="0" smtClean="0"/>
              <a:t>Data</a:t>
            </a:r>
            <a:r>
              <a:rPr lang="en-US" dirty="0" smtClean="0"/>
              <a:t> [</a:t>
            </a:r>
            <a:r>
              <a:rPr lang="mr-IN" dirty="0" smtClean="0"/>
              <a:t>/</a:t>
            </a:r>
            <a:r>
              <a:rPr lang="mr-IN" dirty="0"/>
              <a:t>ˈ</a:t>
            </a:r>
            <a:r>
              <a:rPr lang="mr-IN" dirty="0" err="1"/>
              <a:t>deɪtə</a:t>
            </a:r>
            <a:r>
              <a:rPr lang="mr-IN" dirty="0" smtClean="0"/>
              <a:t>/</a:t>
            </a:r>
            <a:r>
              <a:rPr lang="en-US" dirty="0" smtClean="0"/>
              <a:t>] [mass noun]: </a:t>
            </a:r>
            <a:r>
              <a:rPr lang="en-US" dirty="0" smtClean="0">
                <a:solidFill>
                  <a:srgbClr val="E4FFD5"/>
                </a:solidFill>
              </a:rPr>
              <a:t>Facts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E4FFD5"/>
                </a:solidFill>
              </a:rPr>
              <a:t>statistics collected </a:t>
            </a:r>
            <a:r>
              <a:rPr lang="en-US" dirty="0"/>
              <a:t>together for </a:t>
            </a:r>
            <a:r>
              <a:rPr lang="en-US" dirty="0">
                <a:solidFill>
                  <a:srgbClr val="E4FFD5"/>
                </a:solidFill>
              </a:rPr>
              <a:t>reference </a:t>
            </a:r>
            <a:r>
              <a:rPr lang="en-US" dirty="0"/>
              <a:t>or </a:t>
            </a:r>
            <a:r>
              <a:rPr lang="en-US" dirty="0" smtClean="0">
                <a:solidFill>
                  <a:srgbClr val="E4FFD5"/>
                </a:solidFill>
              </a:rPr>
              <a:t>analysis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Comes in many forms and flavors</a:t>
            </a:r>
            <a:endParaRPr lang="en-US" dirty="0" smtClean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2" y="3721397"/>
            <a:ext cx="2271128" cy="1484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26" y="4508664"/>
            <a:ext cx="2308630" cy="1643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9" y="3546569"/>
            <a:ext cx="2635611" cy="1418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79" y="4179430"/>
            <a:ext cx="1972375" cy="1972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69711" y="2237613"/>
            <a:ext cx="994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Facts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113741" y="2234243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statistics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317601" y="257448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collected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057025" y="2574485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reference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634862" y="2574485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analysis</a:t>
            </a:r>
            <a:endParaRPr lang="en-US" sz="16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-2295335" y="3736126"/>
            <a:ext cx="5167491" cy="43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400" dirty="0"/>
              <a:t>Data</a:t>
            </a:r>
            <a:r>
              <a:rPr lang="en-US" sz="2400" dirty="0">
                <a:solidFill>
                  <a:schemeClr val="tx1">
                    <a:alpha val="15000"/>
                  </a:schemeClr>
                </a:solidFill>
              </a:rPr>
              <a:t>base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10719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 DBMS Do? (Abbr.)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Storage management</a:t>
            </a:r>
          </a:p>
          <a:p>
            <a:pPr>
              <a:lnSpc>
                <a:spcPct val="150000"/>
              </a:lnSpc>
            </a:pPr>
            <a:r>
              <a:rPr lang="en-US" dirty="0"/>
              <a:t>Schema </a:t>
            </a:r>
            <a:r>
              <a:rPr lang="en-US" dirty="0" smtClean="0"/>
              <a:t>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Query and update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Concurrency control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Crash recovery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Data </a:t>
            </a:r>
            <a:r>
              <a:rPr lang="en-US" dirty="0" smtClean="0"/>
              <a:t>outlives applications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Persistent data: data </a:t>
            </a:r>
            <a:r>
              <a:rPr lang="en-US" dirty="0"/>
              <a:t>stored for a long period of </a:t>
            </a:r>
            <a:r>
              <a:rPr lang="en-US" dirty="0" smtClean="0"/>
              <a:t>time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On tape, HDD or SSD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Large amounts of data (100s of </a:t>
            </a:r>
            <a:r>
              <a:rPr lang="en-US" dirty="0" smtClean="0"/>
              <a:t>GB or TB)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Manages the storage hierarchy (e.g. disk/RAM/cache)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User </a:t>
            </a:r>
            <a:r>
              <a:rPr lang="en-US" dirty="0" smtClean="0"/>
              <a:t>authorization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Who can access which data?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Protection from system crashes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702538" y="2126626"/>
            <a:ext cx="1731778" cy="999461"/>
          </a:xfrm>
          <a:prstGeom prst="cloud">
            <a:avLst/>
          </a:prstGeom>
          <a:solidFill>
            <a:srgbClr val="FBE5D7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lvl="0" algn="ctr"/>
            <a:r>
              <a:rPr lang="en-US" sz="2400" i="1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What?!!</a:t>
            </a:r>
          </a:p>
        </p:txBody>
      </p:sp>
    </p:spTree>
    <p:extLst>
      <p:ext uri="{BB962C8B-B14F-4D97-AF65-F5344CB8AC3E}">
        <p14:creationId xmlns:p14="http://schemas.microsoft.com/office/powerpoint/2010/main" val="20877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Describe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Data model</a:t>
            </a:r>
            <a:r>
              <a:rPr lang="en-US" dirty="0" smtClean="0"/>
              <a:t>: a </a:t>
            </a:r>
            <a:r>
              <a:rPr lang="en-US" dirty="0"/>
              <a:t>collection of concepts for describing </a:t>
            </a:r>
            <a:r>
              <a:rPr lang="en-US" dirty="0" smtClean="0"/>
              <a:t>data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Relational data model is the most </a:t>
            </a:r>
            <a:r>
              <a:rPr lang="en-US" dirty="0"/>
              <a:t>widely used </a:t>
            </a:r>
            <a:r>
              <a:rPr lang="en-US" dirty="0" smtClean="0"/>
              <a:t>today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Main concepts: relation, tuple, attribute, domain</a:t>
            </a:r>
          </a:p>
          <a:p>
            <a:pPr>
              <a:lnSpc>
                <a:spcPct val="100000"/>
              </a:lnSpc>
            </a:pP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Schema</a:t>
            </a:r>
            <a:r>
              <a:rPr lang="en-US" dirty="0" smtClean="0"/>
              <a:t>: a </a:t>
            </a:r>
            <a:r>
              <a:rPr lang="en-US" dirty="0"/>
              <a:t>description of a particular collection of data,</a:t>
            </a:r>
            <a:r>
              <a:rPr lang="en-US" i="1" dirty="0"/>
              <a:t> </a:t>
            </a:r>
            <a:r>
              <a:rPr lang="en-US" dirty="0"/>
              <a:t>using the given data </a:t>
            </a:r>
            <a:r>
              <a:rPr lang="en-US" dirty="0" smtClean="0"/>
              <a:t>model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e.g</a:t>
            </a:r>
            <a:r>
              <a:rPr lang="en-US" dirty="0"/>
              <a:t>. every relation in a relational data model has a schema describing types, etc.</a:t>
            </a:r>
            <a:endParaRPr lang="en-US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86467"/>
              </p:ext>
            </p:extLst>
          </p:nvPr>
        </p:nvGraphicFramePr>
        <p:xfrm>
          <a:off x="2652821" y="2006531"/>
          <a:ext cx="3805131" cy="7498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25793"/>
                <a:gridCol w="1245250"/>
                <a:gridCol w="917044"/>
                <a:gridCol w="917044"/>
              </a:tblGrid>
              <a:tr h="241392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SID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Name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Age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Major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17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Smith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21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3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Brown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24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of a Relational Schema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3016252"/>
            <a:ext cx="7886700" cy="407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Student(SID: </a:t>
            </a:r>
            <a:r>
              <a:rPr lang="en-US" sz="2000" dirty="0" err="1"/>
              <a:t>int</a:t>
            </a:r>
            <a:r>
              <a:rPr lang="en-US" sz="2000" dirty="0"/>
              <a:t>, Name: string, Age: </a:t>
            </a:r>
            <a:r>
              <a:rPr lang="en-US" sz="2000" dirty="0" err="1"/>
              <a:t>int</a:t>
            </a:r>
            <a:r>
              <a:rPr lang="en-US" sz="2000" dirty="0"/>
              <a:t>, Major: string)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5486" y="5423229"/>
            <a:ext cx="8004988" cy="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Course(CID: string, Name: string, Credits: </a:t>
            </a:r>
            <a:r>
              <a:rPr lang="en-US" sz="2000" dirty="0" err="1"/>
              <a:t>int</a:t>
            </a:r>
            <a:r>
              <a:rPr lang="en-US" sz="2000" dirty="0"/>
              <a:t>, Department: string)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52700" y="1661441"/>
            <a:ext cx="4038600" cy="1225228"/>
          </a:xfrm>
          <a:prstGeom prst="roundRect">
            <a:avLst>
              <a:gd name="adj" fmla="val 969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10364" y="2084963"/>
            <a:ext cx="1142336" cy="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</a:rPr>
              <a:t>Relation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52824" y="2511829"/>
            <a:ext cx="3838353" cy="257725"/>
          </a:xfrm>
          <a:prstGeom prst="roundRect">
            <a:avLst>
              <a:gd name="adj" fmla="val 969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410361" y="2436973"/>
            <a:ext cx="1142336" cy="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</a:rPr>
              <a:t>Tuple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4345" y="3040912"/>
            <a:ext cx="446569" cy="308344"/>
          </a:xfrm>
          <a:prstGeom prst="roundRect">
            <a:avLst>
              <a:gd name="adj" fmla="val 969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46459" y="3344800"/>
            <a:ext cx="1142336" cy="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</a:rPr>
              <a:t>Attribute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04706" y="3043936"/>
            <a:ext cx="361508" cy="308344"/>
          </a:xfrm>
          <a:prstGeom prst="roundRect">
            <a:avLst>
              <a:gd name="adj" fmla="val 969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714292" y="3349551"/>
            <a:ext cx="1142336" cy="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</a:rPr>
              <a:t>Domain</a:t>
            </a:r>
          </a:p>
        </p:txBody>
      </p:sp>
      <p:pic>
        <p:nvPicPr>
          <p:cNvPr id="17" name="Content Placeholder 56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95" y="3651250"/>
            <a:ext cx="411297" cy="3084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69" y="3851636"/>
            <a:ext cx="510023" cy="12404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571528" y="1667619"/>
            <a:ext cx="914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Student</a:t>
            </a:r>
            <a:endParaRPr lang="en-US" sz="14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19410"/>
              </p:ext>
            </p:extLst>
          </p:nvPr>
        </p:nvGraphicFramePr>
        <p:xfrm>
          <a:off x="1842130" y="3888365"/>
          <a:ext cx="5418928" cy="1249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20991"/>
                <a:gridCol w="2415757"/>
                <a:gridCol w="676207"/>
                <a:gridCol w="130597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CID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Name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Credits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Department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CS564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Database</a:t>
                      </a:r>
                      <a:r>
                        <a:rPr lang="en-US" sz="1400" baseline="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Management Systems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MATH240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Discrete</a:t>
                      </a:r>
                      <a:r>
                        <a:rPr lang="en-US" sz="1400" baseline="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Mathematics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4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CS367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Intro to Data Structures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CS764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Adv.</a:t>
                      </a:r>
                      <a:r>
                        <a:rPr lang="en-US" sz="1400" baseline="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Database Management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742715" y="3519033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Course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739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6" grpId="0" animBg="1"/>
      <p:bldP spid="16" grpId="1" animBg="1"/>
      <p:bldP spid="18" grpId="0"/>
      <p:bldP spid="18" grpId="1"/>
      <p:bldP spid="19" grpId="2" animBg="1"/>
      <p:bldP spid="19" grpId="3" animBg="1"/>
      <p:bldP spid="21" grpId="2"/>
      <p:bldP spid="21" grpId="3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000" dirty="0"/>
              <a:t>Describing the data by defining relations, etc.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Changing the schema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e.g. need to add </a:t>
            </a:r>
            <a:r>
              <a:rPr lang="en-US" dirty="0" err="1" smtClean="0"/>
              <a:t>DateOfBirth</a:t>
            </a:r>
            <a:r>
              <a:rPr lang="en-US" dirty="0" smtClean="0"/>
              <a:t> to the Student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important reasons to use DBMSs</a:t>
            </a:r>
          </a:p>
          <a:p>
            <a:r>
              <a:rPr lang="en-US" dirty="0" smtClean="0"/>
              <a:t>Applications do not change when the underlying structure or storage changes</a:t>
            </a:r>
          </a:p>
          <a:p>
            <a:r>
              <a:rPr lang="en-US" b="1" dirty="0" smtClean="0"/>
              <a:t>Physical data independence:</a:t>
            </a:r>
            <a:r>
              <a:rPr lang="en-US" dirty="0" smtClean="0"/>
              <a:t> </a:t>
            </a:r>
            <a:r>
              <a:rPr lang="en-US" dirty="0"/>
              <a:t>protection from physical layout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e.g. moving the data from disk to SSD</a:t>
            </a:r>
          </a:p>
          <a:p>
            <a:r>
              <a:rPr lang="en-US" b="1" dirty="0" smtClean="0"/>
              <a:t>Logical data independence: </a:t>
            </a:r>
            <a:r>
              <a:rPr lang="en-US" dirty="0" smtClean="0"/>
              <a:t>protection </a:t>
            </a:r>
            <a:r>
              <a:rPr lang="en-US" dirty="0"/>
              <a:t>from changes in the logical structure of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e.g. adding a new attribute to a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</a:t>
            </a:r>
            <a:r>
              <a:rPr lang="en-US" dirty="0" smtClean="0"/>
              <a:t>Update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a high-level, declarative language to retrieve and modify data</a:t>
            </a:r>
          </a:p>
          <a:p>
            <a:pPr lvl="1"/>
            <a:r>
              <a:rPr lang="en-US" dirty="0" smtClean="0"/>
              <a:t>Structured Query Language (SQL)</a:t>
            </a:r>
          </a:p>
          <a:p>
            <a:r>
              <a:rPr lang="en-US" dirty="0" smtClean="0"/>
              <a:t>Example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en-US" dirty="0" smtClean="0"/>
              <a:t>A </a:t>
            </a:r>
            <a:r>
              <a:rPr lang="en-US" altLang="en-US" i="1" dirty="0"/>
              <a:t>q</a:t>
            </a:r>
            <a:r>
              <a:rPr lang="en-US" altLang="en-US" i="1" dirty="0" smtClean="0"/>
              <a:t>uery </a:t>
            </a:r>
            <a:r>
              <a:rPr lang="en-US" altLang="en-US" i="1" dirty="0"/>
              <a:t>processor </a:t>
            </a:r>
            <a:r>
              <a:rPr lang="en-US" altLang="en-US" dirty="0"/>
              <a:t>figures out how to answer the </a:t>
            </a:r>
            <a:r>
              <a:rPr lang="en-US" altLang="en-US" dirty="0" smtClean="0"/>
              <a:t>queries efficiently.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903769" y="3433745"/>
            <a:ext cx="4341199" cy="18626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latin typeface="Linux Libertine" charset="0"/>
                <a:ea typeface="Linux Libertine" charset="0"/>
                <a:cs typeface="Linux Libertine" charset="0"/>
              </a:rPr>
              <a:t>SELECT </a:t>
            </a:r>
            <a:r>
              <a:rPr lang="en-US" sz="2300" dirty="0" err="1">
                <a:latin typeface="Linux Libertine" charset="0"/>
                <a:ea typeface="Linux Libertine" charset="0"/>
                <a:cs typeface="Linux Libertine" charset="0"/>
              </a:rPr>
              <a:t>C.Name</a:t>
            </a:r>
            <a:endParaRPr lang="en-US" sz="2300" dirty="0">
              <a:latin typeface="Linux Libertine" charset="0"/>
              <a:ea typeface="Linux Libertine" charset="0"/>
              <a:cs typeface="Linux Libertine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latin typeface="Linux Libertine" charset="0"/>
                <a:ea typeface="Linux Libertine" charset="0"/>
                <a:cs typeface="Linux Libertine" charset="0"/>
              </a:rPr>
              <a:t>FROM </a:t>
            </a:r>
            <a:r>
              <a:rPr lang="en-US" sz="2300" dirty="0">
                <a:latin typeface="Linux Libertine" charset="0"/>
                <a:ea typeface="Linux Libertine" charset="0"/>
                <a:cs typeface="Linux Libertine" charset="0"/>
              </a:rPr>
              <a:t>Course C, Section 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latin typeface="Linux Libertine" charset="0"/>
                <a:ea typeface="Linux Libertine" charset="0"/>
                <a:cs typeface="Linux Libertine" charset="0"/>
              </a:rPr>
              <a:t>WHERE </a:t>
            </a:r>
            <a:r>
              <a:rPr lang="en-US" sz="2300" dirty="0" err="1">
                <a:latin typeface="Linux Libertine" charset="0"/>
                <a:ea typeface="Linux Libertine" charset="0"/>
                <a:cs typeface="Linux Libertine" charset="0"/>
              </a:rPr>
              <a:t>S.Semester</a:t>
            </a:r>
            <a:r>
              <a:rPr lang="en-US" sz="2300" dirty="0">
                <a:latin typeface="Linux Libertine" charset="0"/>
                <a:ea typeface="Linux Libertine" charset="0"/>
                <a:cs typeface="Linux Libertine" charset="0"/>
              </a:rPr>
              <a:t> = “Fall” </a:t>
            </a:r>
            <a:r>
              <a:rPr lang="en-US" sz="2300" b="1" dirty="0">
                <a:latin typeface="Linux Libertine" charset="0"/>
                <a:ea typeface="Linux Libertine" charset="0"/>
                <a:cs typeface="Linux Libertine" charset="0"/>
              </a:rPr>
              <a:t>AND</a:t>
            </a:r>
            <a:r>
              <a:rPr lang="en-US" sz="2300" dirty="0">
                <a:latin typeface="Linux Libertine" charset="0"/>
                <a:ea typeface="Linux Libertine" charset="0"/>
                <a:cs typeface="Linux Libertine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300" dirty="0">
                <a:latin typeface="Linux Libertine" charset="0"/>
                <a:ea typeface="Linux Libertine" charset="0"/>
                <a:cs typeface="Linux Libertine" charset="0"/>
              </a:rPr>
              <a:t>         </a:t>
            </a:r>
            <a:r>
              <a:rPr lang="en-US" sz="2300" dirty="0" err="1">
                <a:latin typeface="Linux Libertine" charset="0"/>
                <a:ea typeface="Linux Libertine" charset="0"/>
                <a:cs typeface="Linux Libertine" charset="0"/>
              </a:rPr>
              <a:t>S.Year</a:t>
            </a:r>
            <a:r>
              <a:rPr lang="en-US" sz="2300" dirty="0">
                <a:latin typeface="Linux Libertine" charset="0"/>
                <a:ea typeface="Linux Libertine" charset="0"/>
                <a:cs typeface="Linux Libertine" charset="0"/>
              </a:rPr>
              <a:t> = “2017” </a:t>
            </a:r>
            <a:r>
              <a:rPr lang="en-US" sz="2300" b="1" dirty="0">
                <a:latin typeface="Linux Libertine" charset="0"/>
                <a:ea typeface="Linux Libertine" charset="0"/>
                <a:cs typeface="Linux Libertine" charset="0"/>
              </a:rPr>
              <a:t>AND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300" dirty="0">
                <a:latin typeface="Linux Libertine" charset="0"/>
                <a:ea typeface="Linux Libertine" charset="0"/>
                <a:cs typeface="Linux Libertine" charset="0"/>
              </a:rPr>
              <a:t>         C.CID= S.CID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93" y="3119981"/>
            <a:ext cx="3132159" cy="1018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93" y="4116909"/>
            <a:ext cx="3132159" cy="12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Has two essential components: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Query optimizer</a:t>
            </a:r>
            <a:r>
              <a:rPr lang="en-US" dirty="0"/>
              <a:t>: </a:t>
            </a:r>
            <a:r>
              <a:rPr lang="en-US" dirty="0" smtClean="0"/>
              <a:t>finds the </a:t>
            </a:r>
            <a:r>
              <a:rPr lang="en-US" dirty="0"/>
              <a:t>best imperative execution plan for </a:t>
            </a:r>
            <a:r>
              <a:rPr lang="en-US" dirty="0" smtClean="0"/>
              <a:t>a given query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Query executor</a:t>
            </a:r>
            <a:r>
              <a:rPr lang="en-US" dirty="0" smtClean="0"/>
              <a:t>: executes </a:t>
            </a:r>
            <a:r>
              <a:rPr lang="en-US" dirty="0"/>
              <a:t>the </a:t>
            </a:r>
            <a:r>
              <a:rPr lang="en-US" dirty="0" smtClean="0"/>
              <a:t>query execution plan </a:t>
            </a:r>
            <a:r>
              <a:rPr lang="en-US" dirty="0"/>
              <a:t>as efficiently as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1000s of students and staff want to query and update the data at the same time</a:t>
            </a:r>
          </a:p>
          <a:p>
            <a:r>
              <a:rPr lang="en-US" dirty="0" smtClean="0"/>
              <a:t>Concurrency can lead to update problems</a:t>
            </a:r>
          </a:p>
          <a:p>
            <a:pPr lvl="1"/>
            <a:r>
              <a:rPr lang="en-US" dirty="0" smtClean="0"/>
              <a:t>e.g. a TA enters the wrong grade and before he or she corrects it, the student reads the grade and freaks out!</a:t>
            </a:r>
          </a:p>
          <a:p>
            <a:r>
              <a:rPr lang="en-US" dirty="0" smtClean="0"/>
              <a:t>DBMSs use </a:t>
            </a:r>
            <a:r>
              <a:rPr lang="en-US" i="1" dirty="0" smtClean="0"/>
              <a:t>transaction</a:t>
            </a:r>
            <a:r>
              <a:rPr lang="en-US" dirty="0" smtClean="0"/>
              <a:t> and enforce ACID properties.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tomicity: all or nothing transactions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onsistency: from one valid state to another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solation: transactions are independent</a:t>
            </a:r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urability: committed data is never lost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How do we make sure no data is lost after the system has crashed</a:t>
            </a:r>
            <a:r>
              <a:rPr lang="en-US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 disk failure or power failure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DBMSs use mechanisms such as logging and checkpoints.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“Data is the future.”</a:t>
            </a:r>
          </a:p>
          <a:p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is everywhere: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Scientific </a:t>
            </a:r>
            <a:r>
              <a:rPr lang="en-US" dirty="0">
                <a:solidFill>
                  <a:srgbClr val="000000"/>
                </a:solidFill>
              </a:rPr>
              <a:t>discoveries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Online </a:t>
            </a:r>
            <a:r>
              <a:rPr lang="en-US" dirty="0">
                <a:solidFill>
                  <a:srgbClr val="000000"/>
                </a:solidFill>
              </a:rPr>
              <a:t>services (social networks, online retailers)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Decision </a:t>
            </a:r>
            <a:r>
              <a:rPr lang="en-US" dirty="0">
                <a:solidFill>
                  <a:srgbClr val="000000"/>
                </a:solidFill>
              </a:rPr>
              <a:t>making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0995" y="2588962"/>
            <a:ext cx="2934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lvl="7"/>
            <a:r>
              <a:rPr lang="en-US" sz="1600" dirty="0">
                <a:latin typeface="Linux Libertine" charset="0"/>
                <a:ea typeface="Linux Libertine" charset="0"/>
                <a:cs typeface="Linux Libertine" charset="0"/>
              </a:rPr>
              <a:t>- Chris’ cab driver in Pittsburgh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558" y="4965855"/>
            <a:ext cx="634784" cy="63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444" y1="20000" x2="48444" y2="20000"/>
                        <a14:foregroundMark x1="34222" y1="15111" x2="34222" y2="1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199" y="4912049"/>
            <a:ext cx="729044" cy="729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1250" y1="50382" x2="81250" y2="50382"/>
                        <a14:foregroundMark x1="73438" y1="38931" x2="73438" y2="38931"/>
                        <a14:foregroundMark x1="88281" y1="60305" x2="88281" y2="60305"/>
                        <a14:foregroundMark x1="40104" y1="38931" x2="40104" y2="38931"/>
                        <a14:foregroundMark x1="19792" y1="57252" x2="19792" y2="572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8210" y="5757033"/>
            <a:ext cx="1070647" cy="365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088" y="5721360"/>
            <a:ext cx="1121864" cy="430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8150" y="5415904"/>
            <a:ext cx="1416751" cy="522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704" y="4965855"/>
            <a:ext cx="1313422" cy="1211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0" y="4965855"/>
            <a:ext cx="504834" cy="497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67" y="4932780"/>
            <a:ext cx="2585543" cy="1277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2834" y="5378533"/>
            <a:ext cx="1287544" cy="367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88" y="4952503"/>
            <a:ext cx="654280" cy="648136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 rot="16200000">
            <a:off x="-2295335" y="3736126"/>
            <a:ext cx="5167491" cy="43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400" dirty="0"/>
              <a:t>Data</a:t>
            </a:r>
            <a:r>
              <a:rPr lang="en-US" sz="2400" dirty="0">
                <a:solidFill>
                  <a:schemeClr val="tx1">
                    <a:alpha val="15000"/>
                  </a:schemeClr>
                </a:solidFill>
              </a:rPr>
              <a:t>base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2014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DBMSs Rock!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Automate a lot of boring operations on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Don’t </a:t>
            </a:r>
            <a:r>
              <a:rPr lang="en-US" dirty="0"/>
              <a:t>have to program over and over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write complex data manipulations in just a few lines</a:t>
            </a:r>
          </a:p>
          <a:p>
            <a:pPr>
              <a:lnSpc>
                <a:spcPct val="100000"/>
              </a:lnSpc>
            </a:pPr>
            <a:r>
              <a:rPr lang="en-US" dirty="0"/>
              <a:t>Make execution very fast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Scales </a:t>
            </a:r>
            <a:r>
              <a:rPr lang="en-US" dirty="0"/>
              <a:t>up to very large data sets</a:t>
            </a:r>
          </a:p>
          <a:p>
            <a:pPr>
              <a:lnSpc>
                <a:spcPct val="100000"/>
              </a:lnSpc>
            </a:pPr>
            <a:r>
              <a:rPr lang="en-US" dirty="0"/>
              <a:t>Make concurrent access/modification possible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Many </a:t>
            </a:r>
            <a:r>
              <a:rPr lang="en-US" dirty="0"/>
              <a:t>users can use the data at the same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DB application developer</a:t>
            </a:r>
            <a:r>
              <a:rPr lang="en-US" dirty="0"/>
              <a:t>: writes programs that query and modify data</a:t>
            </a:r>
          </a:p>
          <a:p>
            <a:r>
              <a:rPr lang="en-US" b="1" dirty="0"/>
              <a:t>DB designer</a:t>
            </a:r>
            <a:r>
              <a:rPr lang="en-US" dirty="0"/>
              <a:t>: establishes schema</a:t>
            </a:r>
          </a:p>
          <a:p>
            <a:r>
              <a:rPr lang="en-US" b="1" dirty="0"/>
              <a:t>DB administrator</a:t>
            </a:r>
            <a:r>
              <a:rPr lang="en-US" dirty="0"/>
              <a:t>: loads data, tunes system, keeps </a:t>
            </a:r>
            <a:r>
              <a:rPr lang="en-US" dirty="0" smtClean="0"/>
              <a:t>the system running</a:t>
            </a:r>
            <a:endParaRPr lang="en-US" dirty="0"/>
          </a:p>
          <a:p>
            <a:r>
              <a:rPr lang="en-US" b="1" dirty="0"/>
              <a:t>Data analyst</a:t>
            </a:r>
            <a:r>
              <a:rPr lang="en-US" dirty="0"/>
              <a:t>: </a:t>
            </a:r>
            <a:r>
              <a:rPr lang="en-US" dirty="0" smtClean="0"/>
              <a:t>does data </a:t>
            </a:r>
            <a:r>
              <a:rPr lang="en-US" dirty="0"/>
              <a:t>mining, data integration</a:t>
            </a:r>
          </a:p>
          <a:p>
            <a:r>
              <a:rPr lang="en-US" b="1" dirty="0"/>
              <a:t>DBMS </a:t>
            </a:r>
            <a:r>
              <a:rPr lang="en-US" b="1" dirty="0" smtClean="0"/>
              <a:t>implementer</a:t>
            </a:r>
            <a:r>
              <a:rPr lang="en-US" dirty="0" smtClean="0"/>
              <a:t>: </a:t>
            </a:r>
            <a:r>
              <a:rPr lang="en-US" dirty="0"/>
              <a:t>builds the DBMS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Chapter 1 of the complete book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743" y="1562986"/>
            <a:ext cx="7886700" cy="2370870"/>
          </a:xfrm>
        </p:spPr>
        <p:txBody>
          <a:bodyPr>
            <a:normAutofit/>
          </a:bodyPr>
          <a:lstStyle/>
          <a:p>
            <a:r>
              <a:rPr lang="en-US" sz="5400" dirty="0"/>
              <a:t>Entity-Relationship Model for </a:t>
            </a:r>
            <a:br>
              <a:rPr lang="en-US" sz="5400" dirty="0"/>
            </a:br>
            <a:r>
              <a:rPr lang="en-US" sz="5400" dirty="0"/>
              <a:t>Conceptual Design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31190" y="341265"/>
            <a:ext cx="7886700" cy="52671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Next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1190" y="1160057"/>
            <a:ext cx="788416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8650" y="4385267"/>
            <a:ext cx="7884160" cy="0"/>
          </a:xfrm>
          <a:prstGeom prst="line">
            <a:avLst/>
          </a:pr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 txBox="1">
            <a:spLocks/>
          </p:cNvSpPr>
          <p:nvPr/>
        </p:nvSpPr>
        <p:spPr>
          <a:xfrm>
            <a:off x="636743" y="4687062"/>
            <a:ext cx="7886700" cy="1409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Questions</a:t>
            </a:r>
            <a:r>
              <a:rPr lang="en-US" sz="4000" dirty="0" smtClean="0"/>
              <a:t>?</a:t>
            </a:r>
            <a:endParaRPr lang="en-US" sz="20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8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“Data is the future.”</a:t>
            </a:r>
          </a:p>
          <a:p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is everywhere: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Scientific </a:t>
            </a:r>
            <a:r>
              <a:rPr lang="en-US" dirty="0">
                <a:solidFill>
                  <a:srgbClr val="000000"/>
                </a:solidFill>
              </a:rPr>
              <a:t>discoveries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Online </a:t>
            </a:r>
            <a:r>
              <a:rPr lang="en-US" dirty="0">
                <a:solidFill>
                  <a:srgbClr val="000000"/>
                </a:solidFill>
              </a:rPr>
              <a:t>services (social networks, online retailers)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Decision making</a:t>
            </a:r>
            <a:endParaRPr lang="en-US" dirty="0"/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Users organize their data as </a:t>
            </a:r>
            <a:r>
              <a:rPr lang="en-US" i="1" dirty="0" smtClean="0">
                <a:solidFill>
                  <a:srgbClr val="000000"/>
                </a:solidFill>
              </a:rPr>
              <a:t>databases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0995" y="2588962"/>
            <a:ext cx="2934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lvl="7"/>
            <a:r>
              <a:rPr lang="en-US" sz="1600" dirty="0">
                <a:latin typeface="Linux Libertine" charset="0"/>
                <a:ea typeface="Linux Libertine" charset="0"/>
                <a:cs typeface="Linux Libertine" charset="0"/>
              </a:rPr>
              <a:t>- Chris’ cab driver in Pittsburgh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033" y="4846538"/>
            <a:ext cx="7293934" cy="461665"/>
          </a:xfrm>
          <a:prstGeom prst="rect">
            <a:avLst/>
          </a:prstGeom>
          <a:solidFill>
            <a:srgbClr val="E4FFD5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Data        Information        Knowledge        Wisdom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7144" y="5091544"/>
            <a:ext cx="265814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5091544"/>
            <a:ext cx="265814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02006" y="5091544"/>
            <a:ext cx="265814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 rot="16200000">
            <a:off x="-2295335" y="3736126"/>
            <a:ext cx="5167491" cy="43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400" dirty="0"/>
              <a:t>Data</a:t>
            </a:r>
            <a:r>
              <a:rPr lang="en-US" sz="2400" dirty="0">
                <a:solidFill>
                  <a:schemeClr val="tx1">
                    <a:alpha val="15000"/>
                  </a:schemeClr>
                </a:solidFill>
              </a:rPr>
              <a:t>base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2777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logically coherent collection of related data, representing some aspect(s) of the real world</a:t>
            </a:r>
          </a:p>
          <a:p>
            <a:r>
              <a:rPr lang="en-US" sz="3200" dirty="0"/>
              <a:t>Designed, built, and populated with data </a:t>
            </a:r>
          </a:p>
          <a:p>
            <a:pPr lvl="1"/>
            <a:r>
              <a:rPr lang="en-US" sz="2800" dirty="0"/>
              <a:t>for a specific purpose</a:t>
            </a:r>
          </a:p>
          <a:p>
            <a:pPr lvl="1"/>
            <a:r>
              <a:rPr lang="en-US" sz="2800" dirty="0"/>
              <a:t>for an intended group of users and </a:t>
            </a:r>
          </a:p>
          <a:p>
            <a:pPr lvl="1"/>
            <a:r>
              <a:rPr lang="en-US" sz="2800" dirty="0"/>
              <a:t>for some preconceived applications in which these users are interested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2295335" y="3736126"/>
            <a:ext cx="5167491" cy="43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400" dirty="0"/>
              <a:t>Database</a:t>
            </a:r>
            <a:r>
              <a:rPr lang="en-US" sz="2400" dirty="0">
                <a:solidFill>
                  <a:schemeClr val="tx1">
                    <a:alpha val="15000"/>
                  </a:schemeClr>
                </a:solidFill>
              </a:rPr>
              <a:t>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90830"/>
              </p:ext>
            </p:extLst>
          </p:nvPr>
        </p:nvGraphicFramePr>
        <p:xfrm>
          <a:off x="5779878" y="2196103"/>
          <a:ext cx="1997068" cy="13228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1875"/>
                <a:gridCol w="861071"/>
                <a:gridCol w="63412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none" dirty="0" err="1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SecID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Grade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30098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40026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AB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1005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40026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20006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30098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B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47953"/>
              </p:ext>
            </p:extLst>
          </p:nvPr>
        </p:nvGraphicFramePr>
        <p:xfrm>
          <a:off x="874833" y="3115968"/>
          <a:ext cx="3983037" cy="944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50452"/>
                <a:gridCol w="1775637"/>
                <a:gridCol w="497028"/>
                <a:gridCol w="95992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Name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Credits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Department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CS564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Database</a:t>
                      </a:r>
                      <a:r>
                        <a:rPr lang="en-US" sz="1000" baseline="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Management Systems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MATH240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Discrete</a:t>
                      </a:r>
                      <a:r>
                        <a:rPr lang="en-US" sz="1000" baseline="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Mathematics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CS367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Intro to Data Structures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CS764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Adv.</a:t>
                      </a:r>
                      <a:r>
                        <a:rPr lang="en-US" sz="1000" baseline="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Database Management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23752"/>
              </p:ext>
            </p:extLst>
          </p:nvPr>
        </p:nvGraphicFramePr>
        <p:xfrm>
          <a:off x="1010342" y="4617006"/>
          <a:ext cx="3748346" cy="11338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53164"/>
                <a:gridCol w="744279"/>
                <a:gridCol w="723014"/>
                <a:gridCol w="648586"/>
                <a:gridCol w="87930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u="none" dirty="0" err="1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SecID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Semester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Year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Instructor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30098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MATH240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Fall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2017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Euclid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40026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CS367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Fall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2016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Dijkstra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1005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CS367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Spring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2004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Gauss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30451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CS764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Fall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2017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Patel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20006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CS564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Spring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2001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Codd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8436"/>
              </p:ext>
            </p:extLst>
          </p:nvPr>
        </p:nvGraphicFramePr>
        <p:xfrm>
          <a:off x="1535563" y="1992354"/>
          <a:ext cx="2631190" cy="5669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1875"/>
                <a:gridCol w="861071"/>
                <a:gridCol w="634122"/>
                <a:gridCol w="63412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Name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Age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Major</a:t>
                      </a:r>
                      <a:endParaRPr lang="en-US" sz="1000" b="1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Smith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21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8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Brown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02001" y="3673159"/>
            <a:ext cx="691117" cy="114831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13862" y="2286002"/>
            <a:ext cx="4008475" cy="21771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05518" y="2488019"/>
            <a:ext cx="4890977" cy="240295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78587" y="5314742"/>
            <a:ext cx="371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kern="0" dirty="0">
                <a:latin typeface="Linux Libertine" charset="0"/>
                <a:ea typeface="Linux Libertine" charset="0"/>
                <a:cs typeface="Linux Libertine" charset="0"/>
              </a:rPr>
              <a:t>Users</a:t>
            </a:r>
            <a:r>
              <a:rPr lang="en-US" sz="2000" kern="0" dirty="0">
                <a:latin typeface="Linux Libertine" charset="0"/>
                <a:ea typeface="Linux Libertine" charset="0"/>
                <a:cs typeface="Linux Libertine" charset="0"/>
              </a:rPr>
              <a:t>: students, staff, HR</a:t>
            </a:r>
          </a:p>
          <a:p>
            <a:pPr algn="ctr">
              <a:defRPr/>
            </a:pPr>
            <a:r>
              <a:rPr lang="en-US" sz="2000" b="1" kern="0" dirty="0">
                <a:latin typeface="Linux Libertine" charset="0"/>
                <a:ea typeface="Linux Libertine" charset="0"/>
                <a:cs typeface="Linux Libertine" charset="0"/>
              </a:rPr>
              <a:t>Applications</a:t>
            </a:r>
            <a:r>
              <a:rPr lang="en-US" sz="2000" kern="0" dirty="0">
                <a:latin typeface="Linux Libertine" charset="0"/>
                <a:ea typeface="Linux Libertine" charset="0"/>
                <a:cs typeface="Linux Libertine" charset="0"/>
              </a:rPr>
              <a:t>: </a:t>
            </a:r>
            <a:r>
              <a:rPr lang="en-US" sz="2000" kern="0" dirty="0" err="1">
                <a:latin typeface="Linux Libertine" charset="0"/>
                <a:ea typeface="Linux Libertine" charset="0"/>
                <a:cs typeface="Linux Libertine" charset="0"/>
              </a:rPr>
              <a:t>MyUW</a:t>
            </a:r>
            <a:r>
              <a:rPr lang="en-US" sz="2000" kern="0" dirty="0">
                <a:latin typeface="Linux Libertine" charset="0"/>
                <a:ea typeface="Linux Libertine" charset="0"/>
                <a:cs typeface="Linux Libertine" charset="0"/>
              </a:rPr>
              <a:t>, Payroll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2295335" y="3736126"/>
            <a:ext cx="5167491" cy="43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400" dirty="0"/>
              <a:t>Database</a:t>
            </a:r>
            <a:r>
              <a:rPr lang="en-US" sz="2400" dirty="0">
                <a:solidFill>
                  <a:schemeClr val="tx1">
                    <a:alpha val="15000"/>
                  </a:schemeClr>
                </a:solidFill>
              </a:rPr>
              <a:t> Management Systems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34683" y="1690691"/>
            <a:ext cx="808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Student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792987" y="2814466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Course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928498" y="4315504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Section</a:t>
            </a:r>
            <a:endParaRPr lang="en-US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5678996" y="1894440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GradeReport</a:t>
            </a:r>
            <a:endParaRPr lang="en-US" sz="1200" b="1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46809"/>
              </p:ext>
            </p:extLst>
          </p:nvPr>
        </p:nvGraphicFramePr>
        <p:xfrm>
          <a:off x="5871472" y="4197287"/>
          <a:ext cx="1791426" cy="7559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6736"/>
                <a:gridCol w="90469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u="none" dirty="0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none" dirty="0" err="1" smtClean="0">
                          <a:solidFill>
                            <a:schemeClr val="tx1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PrereqID</a:t>
                      </a:r>
                      <a:endParaRPr lang="en-US" sz="1000" u="none" dirty="0">
                        <a:solidFill>
                          <a:schemeClr val="tx1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CS564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CS367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CS764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CS564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CS564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MATH240</a:t>
                      </a:r>
                      <a:endParaRPr lang="en-US" sz="10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5770590" y="3895624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Prerequisite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1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144697"/>
          </a:xfrm>
        </p:spPr>
        <p:txBody>
          <a:bodyPr>
            <a:normAutofit/>
          </a:bodyPr>
          <a:lstStyle/>
          <a:p>
            <a:r>
              <a:rPr lang="en-US" sz="3600" dirty="0"/>
              <a:t>Database Management System (DBMS)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collection of programs that enables users to create and maintain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A general-purpose </a:t>
            </a:r>
            <a:r>
              <a:rPr lang="en-US" dirty="0"/>
              <a:t>software </a:t>
            </a:r>
            <a:r>
              <a:rPr lang="en-US" dirty="0" smtClean="0"/>
              <a:t>system </a:t>
            </a:r>
            <a:r>
              <a:rPr lang="en-US" dirty="0"/>
              <a:t>that facilitates the processes of </a:t>
            </a:r>
            <a:endParaRPr lang="en-US" dirty="0" smtClean="0"/>
          </a:p>
          <a:p>
            <a:pPr lvl="1"/>
            <a:r>
              <a:rPr lang="en-US" dirty="0" smtClean="0"/>
              <a:t>defining</a:t>
            </a:r>
          </a:p>
          <a:p>
            <a:pPr lvl="1"/>
            <a:r>
              <a:rPr lang="en-US" dirty="0" smtClean="0"/>
              <a:t>constructing</a:t>
            </a:r>
          </a:p>
          <a:p>
            <a:pPr lvl="1"/>
            <a:r>
              <a:rPr lang="en-US" dirty="0" smtClean="0"/>
              <a:t>manipulating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sharing </a:t>
            </a:r>
          </a:p>
          <a:p>
            <a:pPr marL="290513" indent="0">
              <a:buNone/>
            </a:pPr>
            <a:r>
              <a:rPr lang="en-US" dirty="0" smtClean="0"/>
              <a:t>databases </a:t>
            </a:r>
            <a:r>
              <a:rPr lang="en-US" dirty="0"/>
              <a:t>among various users and </a:t>
            </a:r>
            <a:r>
              <a:rPr lang="en-US" dirty="0" smtClean="0"/>
              <a:t>applications, allowing </a:t>
            </a:r>
            <a:r>
              <a:rPr lang="en-US" dirty="0"/>
              <a:t>data to persist over long periods of time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2084" y="3031798"/>
            <a:ext cx="5039832" cy="193899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Factors out </a:t>
            </a:r>
          </a:p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common computations</a:t>
            </a:r>
          </a:p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Linux Libertine" charset="0"/>
                <a:ea typeface="Linux Libertine" charset="0"/>
                <a:cs typeface="Linux Libertine" charset="0"/>
              </a:rPr>
              <a:t>on data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-2295335" y="3736126"/>
            <a:ext cx="5167491" cy="43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en-US" sz="2400" dirty="0"/>
              <a:t>Database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16529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23206" y="1317313"/>
            <a:ext cx="4631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Linux Libertine" charset="0"/>
                <a:ea typeface="Linux Libertine" charset="0"/>
                <a:cs typeface="Linux Libertine" charset="0"/>
              </a:rPr>
              <a:t>Database Management System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799078" y="1976530"/>
            <a:ext cx="3262020" cy="28187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09381" y="2171151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DB 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057225" y="326238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DB 3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796454" y="21911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Linux Libertine" charset="0"/>
                <a:ea typeface="Linux Libertine" charset="0"/>
                <a:cs typeface="Linux Libertine" charset="0"/>
              </a:rPr>
              <a:t>DB 1</a:t>
            </a:r>
          </a:p>
        </p:txBody>
      </p:sp>
      <p:sp>
        <p:nvSpPr>
          <p:cNvPr id="13" name="Flowchart: Magnetic Disk 11"/>
          <p:cNvSpPr>
            <a:spLocks noChangeArrowheads="1"/>
          </p:cNvSpPr>
          <p:nvPr/>
        </p:nvSpPr>
        <p:spPr bwMode="auto">
          <a:xfrm>
            <a:off x="3928364" y="2640196"/>
            <a:ext cx="556917" cy="76140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12925" y="2026599"/>
            <a:ext cx="938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App 1</a:t>
            </a:r>
          </a:p>
          <a:p>
            <a:pPr algn="ctr"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(web)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073040" y="3083580"/>
            <a:ext cx="1221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App 2</a:t>
            </a:r>
          </a:p>
          <a:p>
            <a:pPr algn="ctr"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(mobile)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4611025" y="2541185"/>
            <a:ext cx="1385738" cy="3164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pic>
        <p:nvPicPr>
          <p:cNvPr id="18" name="Picture 71" descr="j0078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1711" y="2513900"/>
            <a:ext cx="336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2" descr="j0078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1711" y="1751900"/>
            <a:ext cx="336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3" descr="j0078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4847" y="3629081"/>
            <a:ext cx="336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8" descr="j0078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7686" y="2307525"/>
            <a:ext cx="336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4611025" y="3075419"/>
            <a:ext cx="1375107" cy="3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196406" y="3887368"/>
            <a:ext cx="938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App 3</a:t>
            </a:r>
          </a:p>
          <a:p>
            <a:pPr algn="ctr">
              <a:buFontTx/>
              <a:buNone/>
            </a:pPr>
            <a:r>
              <a:rPr lang="en-US" altLang="en-US" dirty="0">
                <a:latin typeface="Linux Libertine" charset="0"/>
                <a:ea typeface="Linux Libertine" charset="0"/>
                <a:cs typeface="Linux Libertine" charset="0"/>
              </a:rPr>
              <a:t>(PC)</a:t>
            </a:r>
          </a:p>
        </p:txBody>
      </p:sp>
      <p:cxnSp>
        <p:nvCxnSpPr>
          <p:cNvPr id="30" name="Straight Arrow Connector 29"/>
          <p:cNvCxnSpPr>
            <a:cxnSpLocks noChangeShapeType="1"/>
            <a:endCxn id="29" idx="1"/>
          </p:cNvCxnSpPr>
          <p:nvPr/>
        </p:nvCxnSpPr>
        <p:spPr bwMode="auto">
          <a:xfrm>
            <a:off x="3928364" y="4061637"/>
            <a:ext cx="2268042" cy="241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sp>
        <p:nvSpPr>
          <p:cNvPr id="22" name="Flowchart: Magnetic Disk 11"/>
          <p:cNvSpPr>
            <a:spLocks noChangeArrowheads="1"/>
          </p:cNvSpPr>
          <p:nvPr/>
        </p:nvSpPr>
        <p:spPr bwMode="auto">
          <a:xfrm>
            <a:off x="2251238" y="2651943"/>
            <a:ext cx="556917" cy="76140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Flowchart: Magnetic Disk 11"/>
          <p:cNvSpPr>
            <a:spLocks noChangeArrowheads="1"/>
          </p:cNvSpPr>
          <p:nvPr/>
        </p:nvSpPr>
        <p:spPr bwMode="auto">
          <a:xfrm>
            <a:off x="3179677" y="3724045"/>
            <a:ext cx="556917" cy="76140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by3Defaul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by3DefaultTheme" id="{4299E47F-D33E-EE4C-93FC-976C353851B5}" vid="{4E4F9757-9592-D941-AB02-46F4787DD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26401</TotalTime>
  <Words>2163</Words>
  <Application>Microsoft Macintosh PowerPoint</Application>
  <PresentationFormat>On-screen Show (4:3)</PresentationFormat>
  <Paragraphs>517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Cambria</vt:lpstr>
      <vt:lpstr>Linux Libertine</vt:lpstr>
      <vt:lpstr>Times New Roman</vt:lpstr>
      <vt:lpstr>Arial</vt:lpstr>
      <vt:lpstr>4by3DefaultTheme</vt:lpstr>
      <vt:lpstr>Database Management Systems (CS 564)</vt:lpstr>
      <vt:lpstr>Introduction</vt:lpstr>
      <vt:lpstr>What is Data?</vt:lpstr>
      <vt:lpstr>Data is Important!</vt:lpstr>
      <vt:lpstr>Data is Important!</vt:lpstr>
      <vt:lpstr>Database</vt:lpstr>
      <vt:lpstr>Sample Database</vt:lpstr>
      <vt:lpstr>Database Management System (DBMS)</vt:lpstr>
      <vt:lpstr>PowerPoint Presentation</vt:lpstr>
      <vt:lpstr>Examples of DBMSs</vt:lpstr>
      <vt:lpstr>PowerPoint Presentation</vt:lpstr>
      <vt:lpstr>Relational Database Management Systems (RDBMSs)</vt:lpstr>
      <vt:lpstr>This Class</vt:lpstr>
      <vt:lpstr>Course Logistics</vt:lpstr>
      <vt:lpstr>Course Prerequisites</vt:lpstr>
      <vt:lpstr>Course Format</vt:lpstr>
      <vt:lpstr>Course Staff</vt:lpstr>
      <vt:lpstr>About Me</vt:lpstr>
      <vt:lpstr>PowerPoint Presentation</vt:lpstr>
      <vt:lpstr>Textbook</vt:lpstr>
      <vt:lpstr>Grading</vt:lpstr>
      <vt:lpstr>Exams</vt:lpstr>
      <vt:lpstr>Communication</vt:lpstr>
      <vt:lpstr>Communication (Cont.)</vt:lpstr>
      <vt:lpstr>Policy on Asking Questions</vt:lpstr>
      <vt:lpstr>Code of Academic Conduct</vt:lpstr>
      <vt:lpstr>Course Overview</vt:lpstr>
      <vt:lpstr>Why Databases?</vt:lpstr>
      <vt:lpstr>Why Databases? (Cont.)</vt:lpstr>
      <vt:lpstr>What Can a DBMS Do? (Abbr.)</vt:lpstr>
      <vt:lpstr>Storage Management</vt:lpstr>
      <vt:lpstr>How to Describe Data</vt:lpstr>
      <vt:lpstr>Example of a Relational Schema</vt:lpstr>
      <vt:lpstr>Schema Management</vt:lpstr>
      <vt:lpstr>Data Independence</vt:lpstr>
      <vt:lpstr>Query and Update Data</vt:lpstr>
      <vt:lpstr>Query Processor</vt:lpstr>
      <vt:lpstr>Concurrency Control</vt:lpstr>
      <vt:lpstr>Crash Recovery</vt:lpstr>
      <vt:lpstr>DBMSs Rock!</vt:lpstr>
      <vt:lpstr>Who is Involved?</vt:lpstr>
      <vt:lpstr>Recommended Read</vt:lpstr>
      <vt:lpstr>Entity-Relationship Model for  Conceptual Design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 Ardalan</dc:creator>
  <cp:lastModifiedBy>Adel Ardalan</cp:lastModifiedBy>
  <cp:revision>255</cp:revision>
  <dcterms:created xsi:type="dcterms:W3CDTF">2017-08-17T19:27:17Z</dcterms:created>
  <dcterms:modified xsi:type="dcterms:W3CDTF">2017-10-13T14:59:28Z</dcterms:modified>
</cp:coreProperties>
</file>