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gif" ContentType="image/gif"/>
  <Default Extension="rels" ContentType="application/vnd.openxmlformats-package.relationships+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4" Type="http://schemas.openxmlformats.org/package/2006/relationships/metadata/core-properties" Target="docProps/core.xml"/><Relationship Id="rId5" Type="http://schemas.openxmlformats.org/officeDocument/2006/relationships/extended-properties" Target="docProps/app.xml"/><Relationship Id="rId1" Type="http://schemas.microsoft.com/office/2011/relationships/webextensiontaskpanes" Target="ppt/webextensions/taskpanes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46"/>
  </p:notesMasterIdLst>
  <p:sldIdLst>
    <p:sldId id="256" r:id="rId2"/>
    <p:sldId id="269" r:id="rId3"/>
    <p:sldId id="526" r:id="rId4"/>
    <p:sldId id="542" r:id="rId5"/>
    <p:sldId id="543" r:id="rId6"/>
    <p:sldId id="544" r:id="rId7"/>
    <p:sldId id="545" r:id="rId8"/>
    <p:sldId id="546" r:id="rId9"/>
    <p:sldId id="547" r:id="rId10"/>
    <p:sldId id="548" r:id="rId11"/>
    <p:sldId id="529" r:id="rId12"/>
    <p:sldId id="549" r:id="rId13"/>
    <p:sldId id="550" r:id="rId14"/>
    <p:sldId id="527" r:id="rId15"/>
    <p:sldId id="552" r:id="rId16"/>
    <p:sldId id="553" r:id="rId17"/>
    <p:sldId id="557" r:id="rId18"/>
    <p:sldId id="560" r:id="rId19"/>
    <p:sldId id="559" r:id="rId20"/>
    <p:sldId id="561" r:id="rId21"/>
    <p:sldId id="562" r:id="rId22"/>
    <p:sldId id="563" r:id="rId23"/>
    <p:sldId id="607" r:id="rId24"/>
    <p:sldId id="567" r:id="rId25"/>
    <p:sldId id="606" r:id="rId26"/>
    <p:sldId id="568" r:id="rId27"/>
    <p:sldId id="569" r:id="rId28"/>
    <p:sldId id="570" r:id="rId29"/>
    <p:sldId id="574" r:id="rId30"/>
    <p:sldId id="565" r:id="rId31"/>
    <p:sldId id="571" r:id="rId32"/>
    <p:sldId id="575" r:id="rId33"/>
    <p:sldId id="573" r:id="rId34"/>
    <p:sldId id="576" r:id="rId35"/>
    <p:sldId id="577" r:id="rId36"/>
    <p:sldId id="579" r:id="rId37"/>
    <p:sldId id="580" r:id="rId38"/>
    <p:sldId id="581" r:id="rId39"/>
    <p:sldId id="582" r:id="rId40"/>
    <p:sldId id="583" r:id="rId41"/>
    <p:sldId id="584" r:id="rId42"/>
    <p:sldId id="585" r:id="rId43"/>
    <p:sldId id="587" r:id="rId44"/>
    <p:sldId id="509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cture 16" id="{B03D0D13-5FFE-A84D-9439-5934219D1B86}">
          <p14:sldIdLst>
            <p14:sldId id="256"/>
            <p14:sldId id="269"/>
          </p14:sldIdLst>
        </p14:section>
        <p14:section name="Lecture 16 &gt; Indexing" id="{9A784581-BA98-5449-A99F-984D2F8457A5}">
          <p14:sldIdLst>
            <p14:sldId id="526"/>
            <p14:sldId id="542"/>
            <p14:sldId id="543"/>
            <p14:sldId id="544"/>
            <p14:sldId id="545"/>
            <p14:sldId id="546"/>
            <p14:sldId id="547"/>
            <p14:sldId id="548"/>
          </p14:sldIdLst>
        </p14:section>
        <p14:section name="Lecture 16 &gt; Indexes" id="{F52EACCC-AC0A-C244-ACDD-1C07EBA40327}">
          <p14:sldIdLst>
            <p14:sldId id="529"/>
            <p14:sldId id="549"/>
            <p14:sldId id="550"/>
            <p14:sldId id="527"/>
            <p14:sldId id="552"/>
            <p14:sldId id="553"/>
          </p14:sldIdLst>
        </p14:section>
        <p14:section name="Lecture 16 &gt; B+tree" id="{0068C9B2-F029-B34C-A85A-B6B15B5B03F1}">
          <p14:sldIdLst>
            <p14:sldId id="557"/>
            <p14:sldId id="560"/>
            <p14:sldId id="559"/>
            <p14:sldId id="561"/>
            <p14:sldId id="562"/>
            <p14:sldId id="563"/>
            <p14:sldId id="607"/>
            <p14:sldId id="567"/>
            <p14:sldId id="606"/>
            <p14:sldId id="568"/>
            <p14:sldId id="569"/>
            <p14:sldId id="570"/>
            <p14:sldId id="574"/>
            <p14:sldId id="565"/>
            <p14:sldId id="571"/>
            <p14:sldId id="575"/>
            <p14:sldId id="573"/>
            <p14:sldId id="576"/>
            <p14:sldId id="577"/>
            <p14:sldId id="579"/>
            <p14:sldId id="580"/>
            <p14:sldId id="581"/>
            <p14:sldId id="582"/>
            <p14:sldId id="583"/>
            <p14:sldId id="584"/>
            <p14:sldId id="585"/>
            <p14:sldId id="587"/>
            <p14:sldId id="50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el Ardalan" initials="AA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F00"/>
    <a:srgbClr val="E3ECF3"/>
    <a:srgbClr val="B4AFDF"/>
    <a:srgbClr val="DFB95B"/>
    <a:srgbClr val="DAB459"/>
    <a:srgbClr val="B08400"/>
    <a:srgbClr val="F0FFE6"/>
    <a:srgbClr val="C4B792"/>
    <a:srgbClr val="954F72"/>
    <a:srgbClr val="AD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80"/>
    <p:restoredTop sz="86401"/>
  </p:normalViewPr>
  <p:slideViewPr>
    <p:cSldViewPr snapToGrid="0" snapToObjects="1">
      <p:cViewPr varScale="1">
        <p:scale>
          <a:sx n="95" d="100"/>
          <a:sy n="95" d="100"/>
        </p:scale>
        <p:origin x="208" y="776"/>
      </p:cViewPr>
      <p:guideLst/>
    </p:cSldViewPr>
  </p:slideViewPr>
  <p:outlineViewPr>
    <p:cViewPr>
      <p:scale>
        <a:sx n="33" d="100"/>
        <a:sy n="33" d="100"/>
      </p:scale>
      <p:origin x="0" y="-118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commentAuthors" Target="commentAuthors.xml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88CE0-5C07-A148-A19B-7D9A2B09F0BD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BE594-6C56-6447-AF71-F0E1032DD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423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723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083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512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07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599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267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869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70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904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20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242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802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720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671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416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7881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986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391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02175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148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56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28711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6928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5283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4681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6243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126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7033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1729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946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955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622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61167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434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1887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80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71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70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8019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699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47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5E15-0E5F-BE41-8FE8-991AB5EDF6ED}" type="datetime1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2B32-B441-224A-9E1E-E4AE7A4B7707}" type="datetime1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9D1A3-AEA7-974A-BF93-443F941EAA55}" type="datetime1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7" y="189790"/>
            <a:ext cx="11313226" cy="1015291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387" y="1413164"/>
            <a:ext cx="11313226" cy="47637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9387" y="6356352"/>
            <a:ext cx="3142013" cy="365125"/>
          </a:xfrm>
        </p:spPr>
        <p:txBody>
          <a:bodyPr/>
          <a:lstStyle/>
          <a:p>
            <a:fld id="{169021DC-0885-1D4E-AFF9-606D9C7382F9}" type="datetime1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599" y="6356352"/>
            <a:ext cx="3142013" cy="365125"/>
          </a:xfrm>
        </p:spPr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42902" y="1205081"/>
            <a:ext cx="11309710" cy="0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9FC4-F9B4-044E-A719-D8CBABB6191D}" type="datetime1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6E3F-5155-F647-9A84-9C9FE91520EF}" type="datetime1">
              <a:rPr lang="en-US" smtClean="0"/>
              <a:t>10/29/17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0F79-C570-6741-BEBC-5ED2133D5FC8}" type="datetime1">
              <a:rPr lang="en-US" smtClean="0"/>
              <a:t>10/29/17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AF8F5-25F8-CA4C-8243-C6FF8D56500C}" type="datetime1">
              <a:rPr lang="en-US" smtClean="0"/>
              <a:t>10/29/17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D6B67-1C69-FE4D-A3B2-0216E09FBF77}" type="datetime1">
              <a:rPr lang="en-US" smtClean="0"/>
              <a:t>10/29/17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91AC-CB99-0A47-A3A3-3DF8608593C2}" type="datetime1">
              <a:rPr lang="en-US" smtClean="0"/>
              <a:t>10/29/17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3615-15E4-A841-9AE6-1203BB06290E}" type="datetime1">
              <a:rPr lang="en-US" smtClean="0"/>
              <a:t>10/29/17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FD5">
            <a:alpha val="2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fld id="{8A9230D8-16C1-BF43-B0EE-1A85400C842B}" type="datetime1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fld id="{E1C7DF46-B252-0B48-BFC9-2E2FD236D7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964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Linux Libertine" charset="0"/>
          <a:ea typeface="Linux Libertine" charset="0"/>
          <a:cs typeface="Linux Libertine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inux Libertine" charset="0"/>
          <a:ea typeface="Linux Libertine" charset="0"/>
          <a:cs typeface="Linux Libertine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inux Libertine" charset="0"/>
          <a:ea typeface="Linux Libertine" charset="0"/>
          <a:cs typeface="Linux Libertine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inux Libertine" charset="0"/>
          <a:ea typeface="Linux Libertine" charset="0"/>
          <a:cs typeface="Linux Libertine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inux Libertine" charset="0"/>
          <a:ea typeface="Linux Libertine" charset="0"/>
          <a:cs typeface="Linux Libertine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inux Libertine" charset="0"/>
          <a:ea typeface="Linux Libertine" charset="0"/>
          <a:cs typeface="Linux Libertin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5" Type="http://schemas.microsoft.com/office/2007/relationships/hdphoto" Target="../media/hdphoto2.wdp"/><Relationship Id="rId6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338155"/>
            <a:ext cx="7772400" cy="1386523"/>
          </a:xfrm>
        </p:spPr>
        <p:txBody>
          <a:bodyPr>
            <a:normAutofit/>
          </a:bodyPr>
          <a:lstStyle/>
          <a:p>
            <a:r>
              <a:rPr lang="en-US" sz="4400" dirty="0"/>
              <a:t>Database Management Systems (CS 564)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2898189"/>
            <a:ext cx="6858000" cy="1126353"/>
          </a:xfrm>
        </p:spPr>
        <p:txBody>
          <a:bodyPr>
            <a:normAutofit/>
          </a:bodyPr>
          <a:lstStyle/>
          <a:p>
            <a:r>
              <a:rPr lang="en-US" sz="3200" dirty="0"/>
              <a:t>Fall 2017</a:t>
            </a:r>
          </a:p>
          <a:p>
            <a:r>
              <a:rPr lang="en-US" dirty="0" smtClean="0"/>
              <a:t>Lecture 16</a:t>
            </a:r>
            <a:endParaRPr lang="en-US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pic>
        <p:nvPicPr>
          <p:cNvPr id="6" name="Picture 11" descr="whiteword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81250" y1="3965" x2="81250" y2="3965"/>
                        <a14:foregroundMark x1="97222" y1="7048" x2="97222" y2="7048"/>
                        <a14:foregroundMark x1="8333" y1="95595" x2="8333" y2="95595"/>
                        <a14:foregroundMark x1="65278" y1="98678" x2="65278" y2="98678"/>
                        <a14:foregroundMark x1="694" y1="55947" x2="694" y2="55947"/>
                        <a14:backgroundMark x1="29861" y1="881" x2="29861" y2="8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7535" y="4198052"/>
            <a:ext cx="956930" cy="1508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102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39388" y="1389412"/>
            <a:ext cx="11313224" cy="496693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Suppose the records of Tweet are stored in a </a:t>
            </a:r>
            <a:r>
              <a:rPr lang="en-US" i="1" dirty="0"/>
              <a:t>sorted file</a:t>
            </a:r>
            <a:r>
              <a:rPr lang="en-US" dirty="0"/>
              <a:t>, they are sorted by the value of their zip attribute, and we can access the </a:t>
            </a:r>
            <a:r>
              <a:rPr lang="en-US" i="1" dirty="0" err="1"/>
              <a:t>i</a:t>
            </a:r>
            <a:r>
              <a:rPr lang="en-US" i="1" baseline="30000" dirty="0" err="1"/>
              <a:t>th</a:t>
            </a:r>
            <a:r>
              <a:rPr lang="en-US" dirty="0"/>
              <a:t> page of the file in one disk I/O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Let 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B: number of data pages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R: number of records per page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D: average time to read or write a disk page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C: average time to process a record (e.g. evaluate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zip BETWEEN 53000 AND </a:t>
            </a: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54999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Sorted Files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10</a:t>
            </a:fld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717628" y="2515849"/>
            <a:ext cx="5305676" cy="1015663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0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pPr>
              <a:buClr>
                <a:srgbClr val="92D050"/>
              </a:buClr>
            </a:pPr>
            <a:r>
              <a:rPr lang="en-US" b="1" dirty="0" smtClean="0"/>
              <a:t>Q1:</a:t>
            </a:r>
            <a:endParaRPr lang="en-US" b="1" dirty="0"/>
          </a:p>
          <a:p>
            <a:pPr>
              <a:buClr>
                <a:srgbClr val="92D050"/>
              </a:buClr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* FROM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Tweet </a:t>
            </a:r>
          </a:p>
          <a:p>
            <a:pPr>
              <a:buClr>
                <a:srgbClr val="92D050"/>
              </a:buClr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zip BETWEEN 53000 AND 54999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7355" y="5258933"/>
            <a:ext cx="6695469" cy="830997"/>
          </a:xfrm>
          <a:prstGeom prst="rect">
            <a:avLst/>
          </a:prstGeom>
          <a:solidFill>
            <a:srgbClr val="FAE4D7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How long would it take (on average) to read in the first tuple in the result set of Q1?</a:t>
            </a:r>
            <a:endParaRPr lang="en-US" sz="24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79977" y="5443598"/>
            <a:ext cx="344476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400" smtClean="0">
                <a:latin typeface="Linux Libertine" charset="0"/>
                <a:ea typeface="Linux Libertine" charset="0"/>
                <a:cs typeface="Linux Libertine" charset="0"/>
              </a:rPr>
              <a:t>D log</a:t>
            </a:r>
            <a:r>
              <a:rPr lang="en-US" sz="2400" baseline="-25000" smtClean="0">
                <a:latin typeface="Linux Libertine" charset="0"/>
                <a:ea typeface="Linux Libertine" charset="0"/>
                <a:cs typeface="Linux Libertine" charset="0"/>
              </a:rPr>
              <a:t>2</a:t>
            </a:r>
            <a:r>
              <a:rPr lang="en-US" sz="2400" smtClean="0">
                <a:latin typeface="Linux Libertine" charset="0"/>
                <a:ea typeface="Linux Libertine" charset="0"/>
                <a:cs typeface="Linux Libertine" charset="0"/>
              </a:rPr>
              <a:t>B + C log</a:t>
            </a:r>
            <a:r>
              <a:rPr lang="en-US" sz="2400" baseline="-25000" smtClean="0">
                <a:latin typeface="Linux Libertine" charset="0"/>
                <a:ea typeface="Linux Libertine" charset="0"/>
                <a:cs typeface="Linux Libertine" charset="0"/>
              </a:rPr>
              <a:t>2</a:t>
            </a:r>
            <a:r>
              <a:rPr lang="en-US" sz="2400" smtClean="0">
                <a:latin typeface="Linux Libertine" charset="0"/>
                <a:ea typeface="Linux Libertine" charset="0"/>
                <a:cs typeface="Linux Libertine" charset="0"/>
              </a:rPr>
              <a:t>R (Why?)</a:t>
            </a:r>
            <a:endParaRPr lang="en-US" sz="24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35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39388" y="1389412"/>
            <a:ext cx="11313224" cy="496693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/>
              <a:t>Data </a:t>
            </a:r>
            <a:r>
              <a:rPr lang="en-US" sz="4000" dirty="0"/>
              <a:t>structure that organizes records </a:t>
            </a:r>
            <a:r>
              <a:rPr lang="en-US" sz="4000" dirty="0" smtClean="0"/>
              <a:t>on secondary storage to </a:t>
            </a:r>
            <a:r>
              <a:rPr lang="en-US" sz="4000" dirty="0"/>
              <a:t>optimize </a:t>
            </a:r>
            <a:r>
              <a:rPr lang="en-US" sz="4000" dirty="0" smtClean="0"/>
              <a:t>certain kinds of retrieval operations</a:t>
            </a:r>
            <a:endParaRPr lang="en-US" sz="4000" dirty="0"/>
          </a:p>
          <a:p>
            <a:pPr>
              <a:lnSpc>
                <a:spcPct val="100000"/>
              </a:lnSpc>
            </a:pPr>
            <a:r>
              <a:rPr lang="en-US" sz="4000" dirty="0" smtClean="0"/>
              <a:t>Speed </a:t>
            </a:r>
            <a:r>
              <a:rPr lang="en-US" sz="4000" dirty="0"/>
              <a:t>up </a:t>
            </a:r>
            <a:r>
              <a:rPr lang="en-US" sz="4000" dirty="0" smtClean="0"/>
              <a:t>retrieving all records that satisfy search conditions on the </a:t>
            </a:r>
            <a:r>
              <a:rPr lang="en-US" sz="4000" i="1" dirty="0" smtClean="0"/>
              <a:t>search key</a:t>
            </a:r>
            <a:r>
              <a:rPr lang="en-US" sz="4000" dirty="0" smtClean="0"/>
              <a:t> </a:t>
            </a:r>
            <a:r>
              <a:rPr lang="en-US" sz="4000" dirty="0"/>
              <a:t>fields</a:t>
            </a:r>
          </a:p>
          <a:p>
            <a:pPr>
              <a:lnSpc>
                <a:spcPct val="100000"/>
              </a:lnSpc>
            </a:pPr>
            <a:r>
              <a:rPr lang="en-US" sz="4000" dirty="0" smtClean="0"/>
              <a:t>Any </a:t>
            </a:r>
            <a:r>
              <a:rPr lang="en-US" sz="4000" dirty="0"/>
              <a:t>subset of the fields of a relation can be the search key </a:t>
            </a:r>
            <a:endParaRPr lang="en-US" sz="4000" dirty="0" smtClean="0"/>
          </a:p>
          <a:p>
            <a:pPr lvl="1">
              <a:lnSpc>
                <a:spcPct val="100000"/>
              </a:lnSpc>
            </a:pPr>
            <a:r>
              <a:rPr lang="en-US" sz="3600" dirty="0" smtClean="0"/>
              <a:t>Can have multiple indexes with different search key fields</a:t>
            </a:r>
            <a:endParaRPr lang="en-US" sz="3600" dirty="0"/>
          </a:p>
          <a:p>
            <a:pPr>
              <a:lnSpc>
                <a:spcPct val="100000"/>
              </a:lnSpc>
            </a:pPr>
            <a:r>
              <a:rPr lang="en-US" sz="4000" dirty="0" smtClean="0"/>
              <a:t>A </a:t>
            </a:r>
            <a:r>
              <a:rPr lang="en-US" sz="4000" dirty="0"/>
              <a:t>search key is </a:t>
            </a:r>
            <a:r>
              <a:rPr lang="en-US" sz="4000" b="1" dirty="0"/>
              <a:t>not </a:t>
            </a:r>
            <a:r>
              <a:rPr lang="en-US" sz="4000" dirty="0"/>
              <a:t>the same as the primary key</a:t>
            </a:r>
          </a:p>
          <a:p>
            <a:pPr>
              <a:lnSpc>
                <a:spcPct val="100000"/>
              </a:lnSpc>
            </a:pPr>
            <a:r>
              <a:rPr lang="en-US" sz="4000" dirty="0"/>
              <a:t>An index contains a collection of </a:t>
            </a:r>
            <a:r>
              <a:rPr lang="en-US" sz="4000" i="1" dirty="0"/>
              <a:t>data entries </a:t>
            </a:r>
            <a:r>
              <a:rPr lang="en-US" sz="4000" dirty="0"/>
              <a:t>(each entry with enough info to locate the </a:t>
            </a:r>
            <a:r>
              <a:rPr lang="en-US" sz="4000" dirty="0" smtClean="0"/>
              <a:t>data records</a:t>
            </a:r>
            <a:r>
              <a:rPr lang="en-US" sz="4000" dirty="0"/>
              <a:t>)</a:t>
            </a:r>
          </a:p>
          <a:p>
            <a:pPr>
              <a:lnSpc>
                <a:spcPct val="100000"/>
              </a:lnSpc>
            </a:pPr>
            <a:endParaRPr lang="en-US" sz="4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Basics of Indexes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39388" y="1389412"/>
            <a:ext cx="11313224" cy="496693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/>
              <a:t>A data entry </a:t>
            </a:r>
            <a:r>
              <a:rPr lang="en-US" sz="4000" i="1" dirty="0" smtClean="0"/>
              <a:t>k* </a:t>
            </a:r>
            <a:r>
              <a:rPr lang="en-US" sz="4000" dirty="0" smtClean="0"/>
              <a:t>with search key value </a:t>
            </a:r>
            <a:r>
              <a:rPr lang="en-US" sz="4000" i="1" dirty="0" smtClean="0"/>
              <a:t>k</a:t>
            </a:r>
            <a:r>
              <a:rPr lang="en-US" sz="4000" dirty="0" smtClean="0"/>
              <a:t> can look like one of the following</a:t>
            </a:r>
          </a:p>
          <a:p>
            <a:pPr marL="915988" lvl="1" indent="-458788">
              <a:lnSpc>
                <a:spcPct val="100000"/>
              </a:lnSpc>
              <a:buFont typeface="+mj-lt"/>
              <a:buAutoNum type="arabicPeriod"/>
            </a:pPr>
            <a:r>
              <a:rPr lang="en-US" sz="3600" dirty="0" smtClean="0"/>
              <a:t>An actual data record</a:t>
            </a:r>
          </a:p>
          <a:p>
            <a:pPr marL="915988" lvl="1" indent="-458788">
              <a:lnSpc>
                <a:spcPct val="100000"/>
              </a:lnSpc>
              <a:buFont typeface="+mj-lt"/>
              <a:buAutoNum type="arabicPeriod"/>
            </a:pPr>
            <a:r>
              <a:rPr lang="en-US" sz="3600" dirty="0" smtClean="0"/>
              <a:t>⟨</a:t>
            </a:r>
            <a:r>
              <a:rPr lang="en-US" sz="3600" i="1" dirty="0" smtClean="0"/>
              <a:t>k</a:t>
            </a:r>
            <a:r>
              <a:rPr lang="en-US" sz="3600" dirty="0" smtClean="0"/>
              <a:t>, </a:t>
            </a:r>
            <a:r>
              <a:rPr lang="en-US" sz="3600" i="1" dirty="0" smtClean="0"/>
              <a:t>rid</a:t>
            </a:r>
            <a:r>
              <a:rPr lang="en-US" sz="3600" dirty="0" smtClean="0"/>
              <a:t>⟩</a:t>
            </a:r>
          </a:p>
          <a:p>
            <a:pPr marL="915988" lvl="1" indent="-458788">
              <a:lnSpc>
                <a:spcPct val="100000"/>
              </a:lnSpc>
              <a:buFont typeface="+mj-lt"/>
              <a:buAutoNum type="arabicPeriod"/>
            </a:pPr>
            <a:r>
              <a:rPr lang="en-US" sz="3600" dirty="0"/>
              <a:t>⟨</a:t>
            </a:r>
            <a:r>
              <a:rPr lang="en-US" sz="3600" i="1" dirty="0"/>
              <a:t>k</a:t>
            </a:r>
            <a:r>
              <a:rPr lang="en-US" sz="3600" dirty="0"/>
              <a:t>, </a:t>
            </a:r>
            <a:r>
              <a:rPr lang="en-US" sz="3600" i="1" dirty="0" smtClean="0"/>
              <a:t>rid-list</a:t>
            </a:r>
            <a:r>
              <a:rPr lang="en-US" sz="3600" dirty="0" smtClean="0"/>
              <a:t>⟩</a:t>
            </a:r>
          </a:p>
          <a:p>
            <a:pPr>
              <a:lnSpc>
                <a:spcPct val="100000"/>
              </a:lnSpc>
            </a:pPr>
            <a:endParaRPr lang="en-US" sz="4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Data Entry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12</a:t>
            </a:fld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5812221" y="2743201"/>
            <a:ext cx="283779" cy="630620"/>
          </a:xfrm>
          <a:prstGeom prst="rightBrace">
            <a:avLst>
              <a:gd name="adj1" fmla="val 8333"/>
              <a:gd name="adj2" fmla="val 3591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5812221" y="3373820"/>
            <a:ext cx="283779" cy="1114098"/>
          </a:xfrm>
          <a:prstGeom prst="rightBrace">
            <a:avLst>
              <a:gd name="adj1" fmla="val 8333"/>
              <a:gd name="adj2" fmla="val 7849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256331" y="2361997"/>
            <a:ext cx="4811062" cy="1200329"/>
          </a:xfrm>
          <a:prstGeom prst="rect">
            <a:avLst/>
          </a:prstGeom>
          <a:solidFill>
            <a:srgbClr val="FAE4D7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Data </a:t>
            </a:r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file and index file can be the same; i.e</a:t>
            </a:r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. the whole table </a:t>
            </a:r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can be  </a:t>
            </a:r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organized as </a:t>
            </a:r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an </a:t>
            </a:r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index</a:t>
            </a:r>
            <a:endParaRPr lang="en-US" sz="24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56331" y="3872881"/>
            <a:ext cx="4811062" cy="1938992"/>
          </a:xfrm>
          <a:prstGeom prst="rect">
            <a:avLst/>
          </a:prstGeom>
          <a:solidFill>
            <a:srgbClr val="FAE4D7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Data file and index file are different; i.e. data entries are stored in a separate file (of its own structure) and are used to access data records in the data file</a:t>
            </a:r>
            <a:endParaRPr lang="en-US" sz="24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73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39388" y="1389412"/>
                <a:ext cx="11313224" cy="4966939"/>
              </a:xfrm>
            </p:spPr>
            <p:txBody>
              <a:bodyPr>
                <a:normAutofit fontScale="77500" lnSpcReduction="20000"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4000" dirty="0" smtClean="0"/>
                  <a:t>Two main types of indexes</a:t>
                </a:r>
              </a:p>
              <a:p>
                <a:pPr marL="1200150" lvl="1" indent="-742950">
                  <a:lnSpc>
                    <a:spcPct val="100000"/>
                  </a:lnSpc>
                  <a:buFont typeface="+mj-lt"/>
                  <a:buAutoNum type="arabicPeriod"/>
                </a:pPr>
                <a:r>
                  <a:rPr lang="en-US" sz="3600" dirty="0" smtClean="0"/>
                  <a:t>Hash indexes: good for equality search (e.g. Q2)</a:t>
                </a:r>
              </a:p>
              <a:p>
                <a:pPr marL="1200150" lvl="1" indent="-742950">
                  <a:lnSpc>
                    <a:spcPct val="100000"/>
                  </a:lnSpc>
                  <a:buFont typeface="+mj-lt"/>
                  <a:buAutoNum type="arabicPeriod"/>
                </a:pPr>
                <a:r>
                  <a:rPr lang="en-US" sz="3600" dirty="0" smtClean="0"/>
                  <a:t>Tree-based indexes: good for both range search (e.g. Q1) and equality search (e.g. Q2)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4000" dirty="0" smtClean="0"/>
                  <a:t>Generally, a hash index is faster than a tree-based index for equality search (why?)</a:t>
                </a:r>
              </a:p>
              <a:p>
                <a:pPr lvl="0">
                  <a:lnSpc>
                    <a:spcPct val="100000"/>
                  </a:lnSpc>
                </a:pPr>
                <a:r>
                  <a:rPr lang="en-US" sz="4000" dirty="0" smtClean="0"/>
                  <a:t>Refresher</a:t>
                </a:r>
                <a:r>
                  <a:rPr lang="en-US" sz="4000" dirty="0"/>
                  <a:t>: </a:t>
                </a:r>
                <a:r>
                  <a:rPr lang="en-US" sz="4000" dirty="0" smtClean="0"/>
                  <a:t>a </a:t>
                </a:r>
                <a:r>
                  <a:rPr lang="en-US" sz="4000" i="1" dirty="0"/>
                  <a:t>hash function</a:t>
                </a:r>
                <a:r>
                  <a:rPr lang="en-US" sz="4000" dirty="0"/>
                  <a:t> </a:t>
                </a:r>
                <a:r>
                  <a:rPr lang="en-US" sz="4000" i="1" dirty="0" smtClean="0"/>
                  <a:t>H</a:t>
                </a:r>
                <a:r>
                  <a:rPr lang="en-US" sz="4000" dirty="0" smtClean="0"/>
                  <a:t> projects </a:t>
                </a:r>
                <a:r>
                  <a:rPr lang="en-US" sz="4000" dirty="0"/>
                  <a:t>a value from a set with many (or even an infinite number of) members to a value from a set with a fixed number of (fewer) </a:t>
                </a:r>
                <a:r>
                  <a:rPr lang="en-US" sz="4000" dirty="0" smtClean="0"/>
                  <a:t>members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sz="3600" dirty="0" smtClean="0"/>
                  <a:t>Hash functions are not reversible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sz="3600" dirty="0" smtClean="0"/>
                  <a:t>Example: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charset="0"/>
                      </a:rPr>
                      <m:t>𝐻</m:t>
                    </m:r>
                    <m:d>
                      <m:dPr>
                        <m:ctrlPr>
                          <a:rPr lang="en-US" sz="3600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charset="0"/>
                          </a:rPr>
                          <m:t>𝑥</m:t>
                        </m:r>
                      </m:e>
                    </m:d>
                    <m:r>
                      <a:rPr lang="en-US" sz="3600" b="0" i="1" smtClean="0">
                        <a:latin typeface="Cambria Math" charset="0"/>
                      </a:rPr>
                      <m:t>=</m:t>
                    </m:r>
                    <m:d>
                      <m:dPr>
                        <m:begChr m:val="⌊"/>
                        <m:endChr m:val="⌋"/>
                        <m:ctrlPr>
                          <a:rPr lang="en-US" sz="3600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charset="0"/>
                          </a:rPr>
                          <m:t>10</m:t>
                        </m:r>
                        <m:r>
                          <a:rPr lang="en-US" sz="3600" b="0" i="1" smtClean="0">
                            <a:latin typeface="Cambria Math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charset="0"/>
                          </a:rPr>
                          <m:t> </m:t>
                        </m:r>
                        <m:r>
                          <a:rPr lang="en-US" sz="3600" b="0" i="1" smtClean="0">
                            <a:latin typeface="Cambria Math" charset="0"/>
                          </a:rPr>
                          <m:t>𝑚𝑜𝑑</m:t>
                        </m:r>
                        <m:r>
                          <a:rPr lang="en-US" sz="3600" b="0" i="1" smtClean="0">
                            <a:latin typeface="Cambria Math" charset="0"/>
                          </a:rPr>
                          <m:t> 1</m:t>
                        </m:r>
                      </m:e>
                    </m:d>
                  </m:oMath>
                </a14:m>
                <a:endParaRPr lang="en-US" sz="3600" dirty="0"/>
              </a:p>
              <a:p>
                <a:pPr lvl="0">
                  <a:lnSpc>
                    <a:spcPct val="100000"/>
                  </a:lnSpc>
                </a:pPr>
                <a:endParaRPr lang="en-US" sz="4000" dirty="0" smtClean="0"/>
              </a:p>
            </p:txBody>
          </p:sp>
        </mc:Choice>
        <mc:Fallback xmlns="">
          <p:sp>
            <p:nvSpPr>
              <p:cNvPr id="22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9388" y="1389412"/>
                <a:ext cx="11313224" cy="4966939"/>
              </a:xfrm>
              <a:blipFill rotWithShape="0">
                <a:blip r:embed="rId3"/>
                <a:stretch>
                  <a:fillRect l="-1185" t="-3313" r="-7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Index Types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39388" y="1389412"/>
                <a:ext cx="11313224" cy="4966939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2400" dirty="0" smtClean="0"/>
                  <a:t>Hash index with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charset="0"/>
                      </a:rPr>
                      <m:t>𝑘</m:t>
                    </m:r>
                    <m:r>
                      <a:rPr lang="en-US" sz="2400" i="1" dirty="0" smtClean="0">
                        <a:latin typeface="Cambria Math" charset="0"/>
                      </a:rPr>
                      <m:t>=</m:t>
                    </m:r>
                    <m:r>
                      <a:rPr lang="en-US" sz="2400" i="1" dirty="0" smtClean="0">
                        <a:latin typeface="Cambria Math" charset="0"/>
                      </a:rPr>
                      <m:t>𝐻</m:t>
                    </m:r>
                    <m:r>
                      <a:rPr lang="en-US" sz="2400" i="1" dirty="0" smtClean="0">
                        <a:latin typeface="Cambria Math" charset="0"/>
                      </a:rPr>
                      <m:t>(</m:t>
                    </m:r>
                    <m:r>
                      <a:rPr lang="en-US" sz="2400" i="1" dirty="0" smtClean="0">
                        <a:latin typeface="Cambria Math" charset="0"/>
                      </a:rPr>
                      <m:t>𝑡</m:t>
                    </m:r>
                    <m:r>
                      <a:rPr lang="en-US" sz="2400" i="1" dirty="0" smtClean="0">
                        <a:latin typeface="Cambria Math" charset="0"/>
                      </a:rPr>
                      <m:t>)=</m:t>
                    </m:r>
                    <m:r>
                      <a:rPr lang="en-US" sz="2400" i="1" dirty="0" err="1" smtClean="0">
                        <a:latin typeface="Cambria Math" charset="0"/>
                      </a:rPr>
                      <m:t>𝑡</m:t>
                    </m:r>
                    <m:r>
                      <a:rPr lang="en-US" sz="2400" i="1" dirty="0" err="1" smtClean="0">
                        <a:latin typeface="Cambria Math" charset="0"/>
                      </a:rPr>
                      <m:t>.</m:t>
                    </m:r>
                    <m:r>
                      <m:rPr>
                        <m:nor/>
                      </m:rPr>
                      <a:rPr lang="en-US" sz="2400" i="0" dirty="0" err="1" smtClean="0">
                        <a:latin typeface="Cambria Math" charset="0"/>
                      </a:rPr>
                      <m:t>Stars</m:t>
                    </m:r>
                  </m:oMath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1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9388" y="1389412"/>
                <a:ext cx="11313224" cy="4966939"/>
              </a:xfrm>
              <a:blipFill rotWithShape="0">
                <a:blip r:embed="rId3"/>
                <a:stretch>
                  <a:fillRect l="-700" t="-9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Example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390180"/>
              </p:ext>
            </p:extLst>
          </p:nvPr>
        </p:nvGraphicFramePr>
        <p:xfrm>
          <a:off x="691636" y="3246636"/>
          <a:ext cx="479213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9213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&lt;3.0,</a:t>
                      </a:r>
                      <a:r>
                        <a:rPr lang="en-US" sz="2400" baseline="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 [1600, 1900, 2400]&gt;</a:t>
                      </a:r>
                      <a:endParaRPr lang="en-US" sz="240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B45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&lt;3.5, [1728]&gt;</a:t>
                      </a:r>
                      <a:endParaRPr lang="en-US" sz="240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B45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&lt;4.0, [2028, 2528]&gt;</a:t>
                      </a:r>
                      <a:endParaRPr lang="en-US" sz="240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B459"/>
                    </a:solidFill>
                  </a:tcPr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691636" y="2056414"/>
            <a:ext cx="4059040" cy="523220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0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2800" dirty="0" smtClean="0"/>
              <a:t>Rating(User, Movie</a:t>
            </a:r>
            <a:r>
              <a:rPr lang="en-US" sz="2800" smtClean="0"/>
              <a:t>, Stars)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609412" y="2689861"/>
            <a:ext cx="26548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Index (logical view)</a:t>
            </a:r>
            <a:endParaRPr lang="en-US" sz="24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258227"/>
              </p:ext>
            </p:extLst>
          </p:nvPr>
        </p:nvGraphicFramePr>
        <p:xfrm>
          <a:off x="5749159" y="3243131"/>
          <a:ext cx="5578365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2230"/>
                <a:gridCol w="4856135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1600</a:t>
                      </a:r>
                      <a:endParaRPr lang="en-US" sz="14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45720" marR="45720" marT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Joe</a:t>
                      </a:r>
                      <a:r>
                        <a:rPr lang="en-US" sz="2400" baseline="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    Blade Runner   3.0</a:t>
                      </a:r>
                      <a:endParaRPr lang="en-US" sz="240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1728</a:t>
                      </a:r>
                      <a:endParaRPr lang="en-US" sz="14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45720" marR="45720" marT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Joe    Pulp Fiction</a:t>
                      </a:r>
                      <a:r>
                        <a:rPr lang="en-US" sz="2400" baseline="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   </a:t>
                      </a:r>
                      <a:r>
                        <a:rPr lang="en-US" sz="240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3.5</a:t>
                      </a:r>
                      <a:endParaRPr lang="en-US" sz="240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364848" y="2689861"/>
            <a:ext cx="12554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Data file</a:t>
            </a:r>
            <a:endParaRPr lang="en-US" sz="24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16647"/>
              </p:ext>
            </p:extLst>
          </p:nvPr>
        </p:nvGraphicFramePr>
        <p:xfrm>
          <a:off x="5749159" y="4268758"/>
          <a:ext cx="5578365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2230"/>
                <a:gridCol w="4856135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1900</a:t>
                      </a:r>
                      <a:endParaRPr lang="en-US" sz="14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45720" marR="45720" marT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Venkat</a:t>
                      </a:r>
                      <a:r>
                        <a:rPr lang="en-US" sz="240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2400" baseline="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12 Angry Men   3.0</a:t>
                      </a:r>
                      <a:endParaRPr lang="en-US" sz="240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2028</a:t>
                      </a:r>
                      <a:endParaRPr lang="en-US" sz="14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45720" marR="45720" marT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Venkat</a:t>
                      </a:r>
                      <a:r>
                        <a:rPr lang="en-US" sz="240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 Pulp Fiction</a:t>
                      </a:r>
                      <a:r>
                        <a:rPr lang="en-US" sz="2400" baseline="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240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  4.0</a:t>
                      </a:r>
                      <a:endParaRPr lang="en-US" sz="240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314867"/>
              </p:ext>
            </p:extLst>
          </p:nvPr>
        </p:nvGraphicFramePr>
        <p:xfrm>
          <a:off x="5749158" y="5294385"/>
          <a:ext cx="5578365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2230"/>
                <a:gridCol w="4856135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2400</a:t>
                      </a:r>
                      <a:endParaRPr lang="en-US" sz="14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45720" marR="45720" marT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Xin    </a:t>
                      </a:r>
                      <a:r>
                        <a:rPr lang="en-US" sz="2400" baseline="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Blade Runner   3.0</a:t>
                      </a:r>
                      <a:endParaRPr lang="en-US" sz="240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2528</a:t>
                      </a:r>
                      <a:endParaRPr lang="en-US" sz="14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45720" marR="45720" marT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Xin    Se7en          4.0</a:t>
                      </a:r>
                      <a:endParaRPr lang="en-US" sz="240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7620320" y="1654439"/>
            <a:ext cx="2712249" cy="830997"/>
          </a:xfrm>
          <a:prstGeom prst="rect">
            <a:avLst/>
          </a:prstGeom>
          <a:solidFill>
            <a:srgbClr val="FAE4D7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4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600" dirty="0" smtClean="0"/>
              <a:t>Simulate answering:</a:t>
            </a:r>
            <a:endParaRPr lang="en-US" sz="1600" dirty="0"/>
          </a:p>
          <a:p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SELECT * FROM 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Rating</a:t>
            </a:r>
            <a:endParaRPr lang="en-US" sz="16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WHERE 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Stars = 3.0;</a:t>
            </a:r>
            <a:endParaRPr lang="en-US" sz="16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72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481959" y="3468414"/>
            <a:ext cx="4130565" cy="107205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39388" y="1389412"/>
                <a:ext cx="11313224" cy="4966939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2400" dirty="0" smtClean="0"/>
                  <a:t>Hash index with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charset="0"/>
                      </a:rPr>
                      <m:t>𝑘</m:t>
                    </m:r>
                    <m:r>
                      <a:rPr lang="en-US" sz="2400" i="1" dirty="0" smtClean="0">
                        <a:latin typeface="Cambria Math" charset="0"/>
                      </a:rPr>
                      <m:t>=</m:t>
                    </m:r>
                    <m:r>
                      <a:rPr lang="en-US" sz="2400" i="1" dirty="0" smtClean="0">
                        <a:latin typeface="Cambria Math" charset="0"/>
                      </a:rPr>
                      <m:t>𝐻</m:t>
                    </m:r>
                    <m:r>
                      <a:rPr lang="en-US" sz="2400" i="1" dirty="0" smtClean="0">
                        <a:latin typeface="Cambria Math" charset="0"/>
                      </a:rPr>
                      <m:t>(</m:t>
                    </m:r>
                    <m:r>
                      <a:rPr lang="en-US" sz="2400" i="1" dirty="0" smtClean="0">
                        <a:latin typeface="Cambria Math" charset="0"/>
                      </a:rPr>
                      <m:t>𝑡</m:t>
                    </m:r>
                    <m:r>
                      <a:rPr lang="en-US" sz="2400" i="1" dirty="0" smtClean="0">
                        <a:latin typeface="Cambria Math" charset="0"/>
                      </a:rPr>
                      <m:t>)=</m:t>
                    </m:r>
                    <m:d>
                      <m:dPr>
                        <m:begChr m:val="⌊"/>
                        <m:endChr m:val="⌋"/>
                        <m:ctrlPr>
                          <a:rPr lang="en-US" sz="2400" i="1" dirty="0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 charset="0"/>
                          </a:rPr>
                          <m:t>𝑡</m:t>
                        </m:r>
                        <m:r>
                          <a:rPr lang="en-US" sz="2400" i="1" dirty="0">
                            <a:latin typeface="Cambria Math" charset="0"/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en-US" sz="2400" dirty="0" err="1">
                            <a:latin typeface="Cambria Math" charset="0"/>
                          </a:rPr>
                          <m:t>Stars</m:t>
                        </m:r>
                      </m:e>
                    </m:d>
                  </m:oMath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1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9388" y="1389412"/>
                <a:ext cx="11313224" cy="4966939"/>
              </a:xfrm>
              <a:blipFill rotWithShape="0">
                <a:blip r:embed="rId3"/>
                <a:stretch>
                  <a:fillRect l="-700" t="-9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Example (Cont.)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314543"/>
              </p:ext>
            </p:extLst>
          </p:nvPr>
        </p:nvGraphicFramePr>
        <p:xfrm>
          <a:off x="439388" y="3243131"/>
          <a:ext cx="800833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258"/>
                <a:gridCol w="602575"/>
              </a:tblGrid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0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45720" marR="4572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B45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45720" marR="4572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B45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45720" marR="4572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B45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45720" marR="4572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B45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4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45720" marR="4572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B45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45720" marR="4572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B459"/>
                    </a:solidFill>
                  </a:tcPr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691636" y="2056414"/>
            <a:ext cx="4059040" cy="523220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0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2800" dirty="0" smtClean="0"/>
              <a:t>Rating(User, Movie</a:t>
            </a:r>
            <a:r>
              <a:rPr lang="en-US" sz="2800" smtClean="0"/>
              <a:t>, Stars)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2306334" y="2689861"/>
            <a:ext cx="13612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Index file</a:t>
            </a:r>
            <a:endParaRPr lang="en-US" sz="24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581514"/>
              </p:ext>
            </p:extLst>
          </p:nvPr>
        </p:nvGraphicFramePr>
        <p:xfrm>
          <a:off x="5749159" y="3243131"/>
          <a:ext cx="5578365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2230"/>
                <a:gridCol w="4856135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1600</a:t>
                      </a:r>
                      <a:endParaRPr lang="en-US" sz="14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45720" marR="45720" marT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Joe</a:t>
                      </a:r>
                      <a:r>
                        <a:rPr lang="en-US" sz="2400" baseline="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    Blade Runner   3.0</a:t>
                      </a:r>
                      <a:endParaRPr lang="en-US" sz="240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1728</a:t>
                      </a:r>
                      <a:endParaRPr lang="en-US" sz="14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45720" marR="45720" marT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Joe    Pulp Fiction</a:t>
                      </a:r>
                      <a:r>
                        <a:rPr lang="en-US" sz="2400" baseline="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   </a:t>
                      </a:r>
                      <a:r>
                        <a:rPr lang="en-US" sz="240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3.5</a:t>
                      </a:r>
                      <a:endParaRPr lang="en-US" sz="240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364848" y="2689861"/>
            <a:ext cx="12554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Data file</a:t>
            </a:r>
            <a:endParaRPr lang="en-US" sz="24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16647"/>
              </p:ext>
            </p:extLst>
          </p:nvPr>
        </p:nvGraphicFramePr>
        <p:xfrm>
          <a:off x="5749159" y="4268758"/>
          <a:ext cx="5578365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2230"/>
                <a:gridCol w="4856135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1900</a:t>
                      </a:r>
                      <a:endParaRPr lang="en-US" sz="14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45720" marR="45720" marT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Venkat</a:t>
                      </a:r>
                      <a:r>
                        <a:rPr lang="en-US" sz="240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2400" baseline="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12 Angry Men   3.0</a:t>
                      </a:r>
                      <a:endParaRPr lang="en-US" sz="240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2028</a:t>
                      </a:r>
                      <a:endParaRPr lang="en-US" sz="14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45720" marR="45720" marT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Venkat</a:t>
                      </a:r>
                      <a:r>
                        <a:rPr lang="en-US" sz="240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 Pulp Fiction</a:t>
                      </a:r>
                      <a:r>
                        <a:rPr lang="en-US" sz="2400" baseline="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240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  4.0</a:t>
                      </a:r>
                      <a:endParaRPr lang="en-US" sz="240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314867"/>
              </p:ext>
            </p:extLst>
          </p:nvPr>
        </p:nvGraphicFramePr>
        <p:xfrm>
          <a:off x="5749158" y="5294385"/>
          <a:ext cx="5578365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2230"/>
                <a:gridCol w="4856135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2400</a:t>
                      </a:r>
                      <a:endParaRPr lang="en-US" sz="14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45720" marR="45720" marT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Xin    </a:t>
                      </a:r>
                      <a:r>
                        <a:rPr lang="en-US" sz="2400" baseline="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Blade Runner   3.0</a:t>
                      </a:r>
                      <a:endParaRPr lang="en-US" sz="240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2528</a:t>
                      </a:r>
                      <a:endParaRPr lang="en-US" sz="14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45720" marR="45720" marT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Xin    Se7en          4.0</a:t>
                      </a:r>
                      <a:endParaRPr lang="en-US" sz="240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870417"/>
              </p:ext>
            </p:extLst>
          </p:nvPr>
        </p:nvGraphicFramePr>
        <p:xfrm>
          <a:off x="1611789" y="3604062"/>
          <a:ext cx="1635551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555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3.0  1600</a:t>
                      </a:r>
                      <a:endParaRPr lang="en-US" sz="200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B45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3.0  1900</a:t>
                      </a:r>
                      <a:endParaRPr lang="en-US" sz="200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B45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129527"/>
              </p:ext>
            </p:extLst>
          </p:nvPr>
        </p:nvGraphicFramePr>
        <p:xfrm>
          <a:off x="3837709" y="3604062"/>
          <a:ext cx="1635551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555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3.0  2400</a:t>
                      </a:r>
                      <a:endParaRPr lang="en-US" sz="200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B45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3.5  1728</a:t>
                      </a:r>
                      <a:endParaRPr lang="en-US" sz="200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B45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558715"/>
              </p:ext>
            </p:extLst>
          </p:nvPr>
        </p:nvGraphicFramePr>
        <p:xfrm>
          <a:off x="1611789" y="4731946"/>
          <a:ext cx="1635551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555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4.0  2028</a:t>
                      </a:r>
                      <a:endParaRPr lang="en-US" sz="200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B45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4.0  2528</a:t>
                      </a:r>
                      <a:endParaRPr lang="en-US" sz="200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B459"/>
                    </a:solidFill>
                  </a:tcPr>
                </a:tc>
              </a:tr>
            </a:tbl>
          </a:graphicData>
        </a:graphic>
      </p:graphicFrame>
      <p:sp>
        <p:nvSpPr>
          <p:cNvPr id="3" name="Freeform 2"/>
          <p:cNvSpPr/>
          <p:nvPr/>
        </p:nvSpPr>
        <p:spPr>
          <a:xfrm>
            <a:off x="893378" y="3710152"/>
            <a:ext cx="718411" cy="1051034"/>
          </a:xfrm>
          <a:custGeom>
            <a:avLst/>
            <a:gdLst>
              <a:gd name="connsiteX0" fmla="*/ 0 w 1030014"/>
              <a:gd name="connsiteY0" fmla="*/ 1030290 h 1030290"/>
              <a:gd name="connsiteX1" fmla="*/ 441435 w 1030014"/>
              <a:gd name="connsiteY1" fmla="*/ 157932 h 1030290"/>
              <a:gd name="connsiteX2" fmla="*/ 1030014 w 1030014"/>
              <a:gd name="connsiteY2" fmla="*/ 276 h 1030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0014" h="1030290">
                <a:moveTo>
                  <a:pt x="0" y="1030290"/>
                </a:moveTo>
                <a:cubicBezTo>
                  <a:pt x="134883" y="679945"/>
                  <a:pt x="269766" y="329601"/>
                  <a:pt x="441435" y="157932"/>
                </a:cubicBezTo>
                <a:cubicBezTo>
                  <a:pt x="613104" y="-13737"/>
                  <a:pt x="1030014" y="276"/>
                  <a:pt x="1030014" y="276"/>
                </a:cubicBezTo>
              </a:path>
            </a:pathLst>
          </a:custGeom>
          <a:noFill/>
          <a:ln w="31750">
            <a:solidFill>
              <a:schemeClr val="tx1"/>
            </a:solidFill>
            <a:headEnd type="oval" w="med" len="med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893378" y="4890656"/>
            <a:ext cx="718411" cy="403730"/>
          </a:xfrm>
          <a:custGeom>
            <a:avLst/>
            <a:gdLst>
              <a:gd name="connsiteX0" fmla="*/ 0 w 1030014"/>
              <a:gd name="connsiteY0" fmla="*/ 1030290 h 1030290"/>
              <a:gd name="connsiteX1" fmla="*/ 441435 w 1030014"/>
              <a:gd name="connsiteY1" fmla="*/ 157932 h 1030290"/>
              <a:gd name="connsiteX2" fmla="*/ 1030014 w 1030014"/>
              <a:gd name="connsiteY2" fmla="*/ 276 h 1030290"/>
              <a:gd name="connsiteX0" fmla="*/ 0 w 988451"/>
              <a:gd name="connsiteY0" fmla="*/ 874833 h 874833"/>
              <a:gd name="connsiteX1" fmla="*/ 441435 w 988451"/>
              <a:gd name="connsiteY1" fmla="*/ 2475 h 874833"/>
              <a:gd name="connsiteX2" fmla="*/ 988451 w 988451"/>
              <a:gd name="connsiteY2" fmla="*/ 592965 h 874833"/>
              <a:gd name="connsiteX0" fmla="*/ 0 w 988451"/>
              <a:gd name="connsiteY0" fmla="*/ 344862 h 344862"/>
              <a:gd name="connsiteX1" fmla="*/ 455290 w 988451"/>
              <a:gd name="connsiteY1" fmla="*/ 12831 h 344862"/>
              <a:gd name="connsiteX2" fmla="*/ 988451 w 988451"/>
              <a:gd name="connsiteY2" fmla="*/ 62994 h 344862"/>
              <a:gd name="connsiteX0" fmla="*/ 0 w 974596"/>
              <a:gd name="connsiteY0" fmla="*/ 359595 h 359595"/>
              <a:gd name="connsiteX1" fmla="*/ 441435 w 974596"/>
              <a:gd name="connsiteY1" fmla="*/ 13709 h 359595"/>
              <a:gd name="connsiteX2" fmla="*/ 974596 w 974596"/>
              <a:gd name="connsiteY2" fmla="*/ 63872 h 359595"/>
              <a:gd name="connsiteX0" fmla="*/ 0 w 974596"/>
              <a:gd name="connsiteY0" fmla="*/ 359595 h 359595"/>
              <a:gd name="connsiteX1" fmla="*/ 441435 w 974596"/>
              <a:gd name="connsiteY1" fmla="*/ 13709 h 359595"/>
              <a:gd name="connsiteX2" fmla="*/ 974596 w 974596"/>
              <a:gd name="connsiteY2" fmla="*/ 63872 h 359595"/>
              <a:gd name="connsiteX0" fmla="*/ 0 w 974596"/>
              <a:gd name="connsiteY0" fmla="*/ 304868 h 304868"/>
              <a:gd name="connsiteX1" fmla="*/ 455289 w 974596"/>
              <a:gd name="connsiteY1" fmla="*/ 28254 h 304868"/>
              <a:gd name="connsiteX2" fmla="*/ 974596 w 974596"/>
              <a:gd name="connsiteY2" fmla="*/ 9145 h 304868"/>
              <a:gd name="connsiteX0" fmla="*/ 0 w 974596"/>
              <a:gd name="connsiteY0" fmla="*/ 323739 h 323739"/>
              <a:gd name="connsiteX1" fmla="*/ 455289 w 974596"/>
              <a:gd name="connsiteY1" fmla="*/ 47125 h 323739"/>
              <a:gd name="connsiteX2" fmla="*/ 974596 w 974596"/>
              <a:gd name="connsiteY2" fmla="*/ 307 h 323739"/>
              <a:gd name="connsiteX0" fmla="*/ 0 w 988451"/>
              <a:gd name="connsiteY0" fmla="*/ 295744 h 295744"/>
              <a:gd name="connsiteX1" fmla="*/ 469144 w 988451"/>
              <a:gd name="connsiteY1" fmla="*/ 46839 h 295744"/>
              <a:gd name="connsiteX2" fmla="*/ 988451 w 988451"/>
              <a:gd name="connsiteY2" fmla="*/ 21 h 295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8451" h="295744">
                <a:moveTo>
                  <a:pt x="0" y="295744"/>
                </a:moveTo>
                <a:cubicBezTo>
                  <a:pt x="245719" y="111653"/>
                  <a:pt x="304402" y="96126"/>
                  <a:pt x="469144" y="46839"/>
                </a:cubicBezTo>
                <a:cubicBezTo>
                  <a:pt x="633886" y="-2448"/>
                  <a:pt x="988451" y="21"/>
                  <a:pt x="988451" y="21"/>
                </a:cubicBezTo>
              </a:path>
            </a:pathLst>
          </a:custGeom>
          <a:noFill/>
          <a:ln w="31750">
            <a:solidFill>
              <a:schemeClr val="tx1"/>
            </a:solidFill>
            <a:headEnd type="oval" w="med" len="med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247340" y="3710152"/>
            <a:ext cx="590369" cy="530449"/>
          </a:xfrm>
          <a:custGeom>
            <a:avLst/>
            <a:gdLst>
              <a:gd name="connsiteX0" fmla="*/ 0 w 831273"/>
              <a:gd name="connsiteY0" fmla="*/ 610913 h 661573"/>
              <a:gd name="connsiteX1" fmla="*/ 346364 w 831273"/>
              <a:gd name="connsiteY1" fmla="*/ 610913 h 661573"/>
              <a:gd name="connsiteX2" fmla="*/ 498764 w 831273"/>
              <a:gd name="connsiteY2" fmla="*/ 84440 h 661573"/>
              <a:gd name="connsiteX3" fmla="*/ 831273 w 831273"/>
              <a:gd name="connsiteY3" fmla="*/ 1313 h 661573"/>
              <a:gd name="connsiteX4" fmla="*/ 831273 w 831273"/>
              <a:gd name="connsiteY4" fmla="*/ 1313 h 661573"/>
              <a:gd name="connsiteX0" fmla="*/ 0 w 825731"/>
              <a:gd name="connsiteY0" fmla="*/ 641747 h 677725"/>
              <a:gd name="connsiteX1" fmla="*/ 340822 w 825731"/>
              <a:gd name="connsiteY1" fmla="*/ 610913 h 677725"/>
              <a:gd name="connsiteX2" fmla="*/ 493222 w 825731"/>
              <a:gd name="connsiteY2" fmla="*/ 84440 h 677725"/>
              <a:gd name="connsiteX3" fmla="*/ 825731 w 825731"/>
              <a:gd name="connsiteY3" fmla="*/ 1313 h 677725"/>
              <a:gd name="connsiteX4" fmla="*/ 825731 w 825731"/>
              <a:gd name="connsiteY4" fmla="*/ 1313 h 677725"/>
              <a:gd name="connsiteX0" fmla="*/ 0 w 825731"/>
              <a:gd name="connsiteY0" fmla="*/ 641747 h 667666"/>
              <a:gd name="connsiteX1" fmla="*/ 340822 w 825731"/>
              <a:gd name="connsiteY1" fmla="*/ 610913 h 667666"/>
              <a:gd name="connsiteX2" fmla="*/ 493222 w 825731"/>
              <a:gd name="connsiteY2" fmla="*/ 84440 h 667666"/>
              <a:gd name="connsiteX3" fmla="*/ 825731 w 825731"/>
              <a:gd name="connsiteY3" fmla="*/ 1313 h 667666"/>
              <a:gd name="connsiteX4" fmla="*/ 825731 w 825731"/>
              <a:gd name="connsiteY4" fmla="*/ 1313 h 667666"/>
              <a:gd name="connsiteX0" fmla="*/ 0 w 825731"/>
              <a:gd name="connsiteY0" fmla="*/ 640529 h 645164"/>
              <a:gd name="connsiteX1" fmla="*/ 368531 w 825731"/>
              <a:gd name="connsiteY1" fmla="*/ 536462 h 645164"/>
              <a:gd name="connsiteX2" fmla="*/ 493222 w 825731"/>
              <a:gd name="connsiteY2" fmla="*/ 83222 h 645164"/>
              <a:gd name="connsiteX3" fmla="*/ 825731 w 825731"/>
              <a:gd name="connsiteY3" fmla="*/ 95 h 645164"/>
              <a:gd name="connsiteX4" fmla="*/ 825731 w 825731"/>
              <a:gd name="connsiteY4" fmla="*/ 95 h 64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5731" h="645164">
                <a:moveTo>
                  <a:pt x="0" y="640529"/>
                </a:moveTo>
                <a:cubicBezTo>
                  <a:pt x="142702" y="657421"/>
                  <a:pt x="286327" y="629347"/>
                  <a:pt x="368531" y="536462"/>
                </a:cubicBezTo>
                <a:cubicBezTo>
                  <a:pt x="450735" y="443578"/>
                  <a:pt x="417022" y="172616"/>
                  <a:pt x="493222" y="83222"/>
                </a:cubicBezTo>
                <a:cubicBezTo>
                  <a:pt x="569422" y="-6172"/>
                  <a:pt x="825731" y="95"/>
                  <a:pt x="825731" y="95"/>
                </a:cubicBezTo>
                <a:lnTo>
                  <a:pt x="825731" y="95"/>
                </a:lnTo>
              </a:path>
            </a:pathLst>
          </a:custGeom>
          <a:noFill/>
          <a:ln w="31750">
            <a:solidFill>
              <a:schemeClr val="tx1"/>
            </a:solidFill>
            <a:headEnd type="oval" w="med" len="med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016321" y="4584561"/>
            <a:ext cx="12698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A </a:t>
            </a:r>
            <a:r>
              <a:rPr lang="en-US" sz="2400" i="1" dirty="0" smtClean="0">
                <a:latin typeface="Linux Libertine" charset="0"/>
                <a:ea typeface="Linux Libertine" charset="0"/>
                <a:cs typeface="Linux Libertine" charset="0"/>
              </a:rPr>
              <a:t>bucket</a:t>
            </a:r>
            <a:endParaRPr lang="en-US" sz="24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7620320" y="1654439"/>
            <a:ext cx="2712249" cy="830997"/>
          </a:xfrm>
          <a:prstGeom prst="rect">
            <a:avLst/>
          </a:prstGeom>
          <a:solidFill>
            <a:srgbClr val="FAE4D7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4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600" dirty="0" smtClean="0"/>
              <a:t>Simulate answering:</a:t>
            </a:r>
            <a:endParaRPr lang="en-US" sz="1600" dirty="0"/>
          </a:p>
          <a:p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SELECT * FROM 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Rating</a:t>
            </a:r>
            <a:endParaRPr lang="en-US" sz="16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WHERE 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Stars = 3.0;</a:t>
            </a:r>
            <a:endParaRPr lang="en-US" sz="16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42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39388" y="1389412"/>
                <a:ext cx="11313224" cy="4966939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2400" dirty="0" smtClean="0"/>
                  <a:t>Hash index with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charset="0"/>
                      </a:rPr>
                      <m:t>𝑘</m:t>
                    </m:r>
                    <m:r>
                      <a:rPr lang="en-US" sz="2400" i="1" dirty="0" smtClean="0">
                        <a:latin typeface="Cambria Math" charset="0"/>
                      </a:rPr>
                      <m:t>=</m:t>
                    </m:r>
                    <m:r>
                      <a:rPr lang="en-US" sz="2400" i="1" dirty="0" smtClean="0">
                        <a:latin typeface="Cambria Math" charset="0"/>
                      </a:rPr>
                      <m:t>𝐻</m:t>
                    </m:r>
                    <m:r>
                      <a:rPr lang="en-US" sz="2400" i="1" dirty="0" smtClean="0">
                        <a:latin typeface="Cambria Math" charset="0"/>
                      </a:rPr>
                      <m:t>(</m:t>
                    </m:r>
                    <m:r>
                      <a:rPr lang="en-US" sz="2400" i="1" dirty="0" smtClean="0">
                        <a:latin typeface="Cambria Math" charset="0"/>
                      </a:rPr>
                      <m:t>𝑡</m:t>
                    </m:r>
                    <m:r>
                      <a:rPr lang="en-US" sz="2400" i="1" dirty="0" smtClean="0">
                        <a:latin typeface="Cambria Math" charset="0"/>
                      </a:rPr>
                      <m:t>)=</m:t>
                    </m:r>
                    <m:d>
                      <m:dPr>
                        <m:begChr m:val="⌊"/>
                        <m:endChr m:val="⌋"/>
                        <m:ctrlPr>
                          <a:rPr lang="en-US" sz="2400" i="1" dirty="0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 charset="0"/>
                          </a:rPr>
                          <m:t>𝑡</m:t>
                        </m:r>
                        <m:r>
                          <a:rPr lang="en-US" sz="2400" i="1" dirty="0">
                            <a:latin typeface="Cambria Math" charset="0"/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en-US" sz="2400" dirty="0" err="1">
                            <a:latin typeface="Cambria Math" charset="0"/>
                          </a:rPr>
                          <m:t>Stars</m:t>
                        </m:r>
                      </m:e>
                    </m:d>
                  </m:oMath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1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9388" y="1389412"/>
                <a:ext cx="11313224" cy="4966939"/>
              </a:xfrm>
              <a:blipFill rotWithShape="0">
                <a:blip r:embed="rId3"/>
                <a:stretch>
                  <a:fillRect l="-700" t="-9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Example (Cont.)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205958"/>
              </p:ext>
            </p:extLst>
          </p:nvPr>
        </p:nvGraphicFramePr>
        <p:xfrm>
          <a:off x="592618" y="3373027"/>
          <a:ext cx="800833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258"/>
                <a:gridCol w="602575"/>
              </a:tblGrid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0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45720" marR="4572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B79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45720" marR="4572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B79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45720" marR="4572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B79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45720" marR="4572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B79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4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45720" marR="4572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B79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45720" marR="4572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B792"/>
                    </a:solidFill>
                  </a:tcPr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691636" y="2056414"/>
            <a:ext cx="4059040" cy="523220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0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2800" dirty="0" smtClean="0"/>
              <a:t>Rating(User, Movie</a:t>
            </a:r>
            <a:r>
              <a:rPr lang="en-US" sz="2800" smtClean="0"/>
              <a:t>, Stars)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4918434" y="2880246"/>
            <a:ext cx="23551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Linux Libertine" charset="0"/>
                <a:ea typeface="Linux Libertine" charset="0"/>
                <a:cs typeface="Linux Libertine" charset="0"/>
              </a:rPr>
              <a:t>Data/index file</a:t>
            </a:r>
            <a:endParaRPr lang="en-US" sz="28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998582"/>
              </p:ext>
            </p:extLst>
          </p:nvPr>
        </p:nvGraphicFramePr>
        <p:xfrm>
          <a:off x="2358024" y="3815601"/>
          <a:ext cx="4105839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583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Joe</a:t>
                      </a:r>
                      <a:r>
                        <a:rPr lang="en-US" sz="2000" baseline="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    Blade Runner   3.0</a:t>
                      </a:r>
                      <a:endParaRPr lang="en-US" sz="200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B79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Venkat</a:t>
                      </a:r>
                      <a:r>
                        <a:rPr lang="en-US" sz="200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2000" baseline="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12 Angry Men   3.0</a:t>
                      </a:r>
                      <a:endParaRPr lang="en-US" sz="200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B79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066746"/>
              </p:ext>
            </p:extLst>
          </p:nvPr>
        </p:nvGraphicFramePr>
        <p:xfrm>
          <a:off x="7428435" y="3815601"/>
          <a:ext cx="4105840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58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Xin    </a:t>
                      </a:r>
                      <a:r>
                        <a:rPr lang="en-US" sz="2000" baseline="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Blade Runner   3.0</a:t>
                      </a:r>
                      <a:endParaRPr lang="en-US" sz="200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B79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Joe    Pulp Fiction</a:t>
                      </a:r>
                      <a:r>
                        <a:rPr lang="en-US" sz="2000" baseline="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   </a:t>
                      </a:r>
                      <a:r>
                        <a:rPr lang="en-US" sz="200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3.5</a:t>
                      </a:r>
                      <a:endParaRPr lang="en-US" sz="200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B79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62008"/>
              </p:ext>
            </p:extLst>
          </p:nvPr>
        </p:nvGraphicFramePr>
        <p:xfrm>
          <a:off x="2358023" y="4891082"/>
          <a:ext cx="4105840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58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Venkat</a:t>
                      </a:r>
                      <a:r>
                        <a:rPr lang="en-US" sz="200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 Pulp Fiction</a:t>
                      </a:r>
                      <a:r>
                        <a:rPr lang="en-US" sz="2000" baseline="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200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  4.0</a:t>
                      </a:r>
                      <a:endParaRPr lang="en-US" sz="200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B79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Xin    Se7en          4.0</a:t>
                      </a:r>
                      <a:endParaRPr lang="en-US" sz="200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B792"/>
                    </a:solidFill>
                  </a:tcPr>
                </a:tc>
              </a:tr>
            </a:tbl>
          </a:graphicData>
        </a:graphic>
      </p:graphicFrame>
      <p:sp>
        <p:nvSpPr>
          <p:cNvPr id="3" name="Freeform 2"/>
          <p:cNvSpPr/>
          <p:nvPr/>
        </p:nvSpPr>
        <p:spPr>
          <a:xfrm>
            <a:off x="1075619" y="3899338"/>
            <a:ext cx="1282405" cy="991744"/>
          </a:xfrm>
          <a:custGeom>
            <a:avLst/>
            <a:gdLst>
              <a:gd name="connsiteX0" fmla="*/ 0 w 1030014"/>
              <a:gd name="connsiteY0" fmla="*/ 1030290 h 1030290"/>
              <a:gd name="connsiteX1" fmla="*/ 441435 w 1030014"/>
              <a:gd name="connsiteY1" fmla="*/ 157932 h 1030290"/>
              <a:gd name="connsiteX2" fmla="*/ 1030014 w 1030014"/>
              <a:gd name="connsiteY2" fmla="*/ 276 h 1030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0014" h="1030290">
                <a:moveTo>
                  <a:pt x="0" y="1030290"/>
                </a:moveTo>
                <a:cubicBezTo>
                  <a:pt x="134883" y="679945"/>
                  <a:pt x="269766" y="329601"/>
                  <a:pt x="441435" y="157932"/>
                </a:cubicBezTo>
                <a:cubicBezTo>
                  <a:pt x="613104" y="-13737"/>
                  <a:pt x="1030014" y="276"/>
                  <a:pt x="1030014" y="276"/>
                </a:cubicBezTo>
              </a:path>
            </a:pathLst>
          </a:custGeom>
          <a:noFill/>
          <a:ln w="31750">
            <a:solidFill>
              <a:schemeClr val="tx1"/>
            </a:solidFill>
            <a:headEnd type="oval" w="med" len="med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075619" y="5020552"/>
            <a:ext cx="1282405" cy="403730"/>
          </a:xfrm>
          <a:custGeom>
            <a:avLst/>
            <a:gdLst>
              <a:gd name="connsiteX0" fmla="*/ 0 w 1030014"/>
              <a:gd name="connsiteY0" fmla="*/ 1030290 h 1030290"/>
              <a:gd name="connsiteX1" fmla="*/ 441435 w 1030014"/>
              <a:gd name="connsiteY1" fmla="*/ 157932 h 1030290"/>
              <a:gd name="connsiteX2" fmla="*/ 1030014 w 1030014"/>
              <a:gd name="connsiteY2" fmla="*/ 276 h 1030290"/>
              <a:gd name="connsiteX0" fmla="*/ 0 w 988451"/>
              <a:gd name="connsiteY0" fmla="*/ 874833 h 874833"/>
              <a:gd name="connsiteX1" fmla="*/ 441435 w 988451"/>
              <a:gd name="connsiteY1" fmla="*/ 2475 h 874833"/>
              <a:gd name="connsiteX2" fmla="*/ 988451 w 988451"/>
              <a:gd name="connsiteY2" fmla="*/ 592965 h 874833"/>
              <a:gd name="connsiteX0" fmla="*/ 0 w 988451"/>
              <a:gd name="connsiteY0" fmla="*/ 344862 h 344862"/>
              <a:gd name="connsiteX1" fmla="*/ 455290 w 988451"/>
              <a:gd name="connsiteY1" fmla="*/ 12831 h 344862"/>
              <a:gd name="connsiteX2" fmla="*/ 988451 w 988451"/>
              <a:gd name="connsiteY2" fmla="*/ 62994 h 344862"/>
              <a:gd name="connsiteX0" fmla="*/ 0 w 974596"/>
              <a:gd name="connsiteY0" fmla="*/ 359595 h 359595"/>
              <a:gd name="connsiteX1" fmla="*/ 441435 w 974596"/>
              <a:gd name="connsiteY1" fmla="*/ 13709 h 359595"/>
              <a:gd name="connsiteX2" fmla="*/ 974596 w 974596"/>
              <a:gd name="connsiteY2" fmla="*/ 63872 h 359595"/>
              <a:gd name="connsiteX0" fmla="*/ 0 w 974596"/>
              <a:gd name="connsiteY0" fmla="*/ 359595 h 359595"/>
              <a:gd name="connsiteX1" fmla="*/ 441435 w 974596"/>
              <a:gd name="connsiteY1" fmla="*/ 13709 h 359595"/>
              <a:gd name="connsiteX2" fmla="*/ 974596 w 974596"/>
              <a:gd name="connsiteY2" fmla="*/ 63872 h 359595"/>
              <a:gd name="connsiteX0" fmla="*/ 0 w 974596"/>
              <a:gd name="connsiteY0" fmla="*/ 304868 h 304868"/>
              <a:gd name="connsiteX1" fmla="*/ 455289 w 974596"/>
              <a:gd name="connsiteY1" fmla="*/ 28254 h 304868"/>
              <a:gd name="connsiteX2" fmla="*/ 974596 w 974596"/>
              <a:gd name="connsiteY2" fmla="*/ 9145 h 304868"/>
              <a:gd name="connsiteX0" fmla="*/ 0 w 974596"/>
              <a:gd name="connsiteY0" fmla="*/ 323739 h 323739"/>
              <a:gd name="connsiteX1" fmla="*/ 455289 w 974596"/>
              <a:gd name="connsiteY1" fmla="*/ 47125 h 323739"/>
              <a:gd name="connsiteX2" fmla="*/ 974596 w 974596"/>
              <a:gd name="connsiteY2" fmla="*/ 307 h 323739"/>
              <a:gd name="connsiteX0" fmla="*/ 0 w 988451"/>
              <a:gd name="connsiteY0" fmla="*/ 295744 h 295744"/>
              <a:gd name="connsiteX1" fmla="*/ 469144 w 988451"/>
              <a:gd name="connsiteY1" fmla="*/ 46839 h 295744"/>
              <a:gd name="connsiteX2" fmla="*/ 988451 w 988451"/>
              <a:gd name="connsiteY2" fmla="*/ 21 h 295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8451" h="295744">
                <a:moveTo>
                  <a:pt x="0" y="295744"/>
                </a:moveTo>
                <a:cubicBezTo>
                  <a:pt x="245719" y="111653"/>
                  <a:pt x="304402" y="96126"/>
                  <a:pt x="469144" y="46839"/>
                </a:cubicBezTo>
                <a:cubicBezTo>
                  <a:pt x="633886" y="-2448"/>
                  <a:pt x="988451" y="21"/>
                  <a:pt x="988451" y="21"/>
                </a:cubicBezTo>
              </a:path>
            </a:pathLst>
          </a:custGeom>
          <a:noFill/>
          <a:ln w="31750">
            <a:solidFill>
              <a:schemeClr val="tx1"/>
            </a:solidFill>
            <a:headEnd type="oval" w="med" len="med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463863" y="3899338"/>
            <a:ext cx="964572" cy="531855"/>
          </a:xfrm>
          <a:custGeom>
            <a:avLst/>
            <a:gdLst>
              <a:gd name="connsiteX0" fmla="*/ 0 w 831273"/>
              <a:gd name="connsiteY0" fmla="*/ 610913 h 661573"/>
              <a:gd name="connsiteX1" fmla="*/ 346364 w 831273"/>
              <a:gd name="connsiteY1" fmla="*/ 610913 h 661573"/>
              <a:gd name="connsiteX2" fmla="*/ 498764 w 831273"/>
              <a:gd name="connsiteY2" fmla="*/ 84440 h 661573"/>
              <a:gd name="connsiteX3" fmla="*/ 831273 w 831273"/>
              <a:gd name="connsiteY3" fmla="*/ 1313 h 661573"/>
              <a:gd name="connsiteX4" fmla="*/ 831273 w 831273"/>
              <a:gd name="connsiteY4" fmla="*/ 1313 h 661573"/>
              <a:gd name="connsiteX0" fmla="*/ 0 w 825731"/>
              <a:gd name="connsiteY0" fmla="*/ 641747 h 677725"/>
              <a:gd name="connsiteX1" fmla="*/ 340822 w 825731"/>
              <a:gd name="connsiteY1" fmla="*/ 610913 h 677725"/>
              <a:gd name="connsiteX2" fmla="*/ 493222 w 825731"/>
              <a:gd name="connsiteY2" fmla="*/ 84440 h 677725"/>
              <a:gd name="connsiteX3" fmla="*/ 825731 w 825731"/>
              <a:gd name="connsiteY3" fmla="*/ 1313 h 677725"/>
              <a:gd name="connsiteX4" fmla="*/ 825731 w 825731"/>
              <a:gd name="connsiteY4" fmla="*/ 1313 h 677725"/>
              <a:gd name="connsiteX0" fmla="*/ 0 w 825731"/>
              <a:gd name="connsiteY0" fmla="*/ 641747 h 667666"/>
              <a:gd name="connsiteX1" fmla="*/ 340822 w 825731"/>
              <a:gd name="connsiteY1" fmla="*/ 610913 h 667666"/>
              <a:gd name="connsiteX2" fmla="*/ 493222 w 825731"/>
              <a:gd name="connsiteY2" fmla="*/ 84440 h 667666"/>
              <a:gd name="connsiteX3" fmla="*/ 825731 w 825731"/>
              <a:gd name="connsiteY3" fmla="*/ 1313 h 667666"/>
              <a:gd name="connsiteX4" fmla="*/ 825731 w 825731"/>
              <a:gd name="connsiteY4" fmla="*/ 1313 h 667666"/>
              <a:gd name="connsiteX0" fmla="*/ 0 w 825731"/>
              <a:gd name="connsiteY0" fmla="*/ 640529 h 645164"/>
              <a:gd name="connsiteX1" fmla="*/ 368531 w 825731"/>
              <a:gd name="connsiteY1" fmla="*/ 536462 h 645164"/>
              <a:gd name="connsiteX2" fmla="*/ 493222 w 825731"/>
              <a:gd name="connsiteY2" fmla="*/ 83222 h 645164"/>
              <a:gd name="connsiteX3" fmla="*/ 825731 w 825731"/>
              <a:gd name="connsiteY3" fmla="*/ 95 h 645164"/>
              <a:gd name="connsiteX4" fmla="*/ 825731 w 825731"/>
              <a:gd name="connsiteY4" fmla="*/ 95 h 64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5731" h="645164">
                <a:moveTo>
                  <a:pt x="0" y="640529"/>
                </a:moveTo>
                <a:cubicBezTo>
                  <a:pt x="142702" y="657421"/>
                  <a:pt x="286327" y="629347"/>
                  <a:pt x="368531" y="536462"/>
                </a:cubicBezTo>
                <a:cubicBezTo>
                  <a:pt x="450735" y="443578"/>
                  <a:pt x="417022" y="172616"/>
                  <a:pt x="493222" y="83222"/>
                </a:cubicBezTo>
                <a:cubicBezTo>
                  <a:pt x="569422" y="-6172"/>
                  <a:pt x="825731" y="95"/>
                  <a:pt x="825731" y="95"/>
                </a:cubicBezTo>
                <a:lnTo>
                  <a:pt x="825731" y="95"/>
                </a:lnTo>
              </a:path>
            </a:pathLst>
          </a:custGeom>
          <a:noFill/>
          <a:ln w="31750">
            <a:solidFill>
              <a:schemeClr val="tx1"/>
            </a:solidFill>
            <a:headEnd type="oval" w="med" len="med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7724523" y="2056414"/>
            <a:ext cx="2712249" cy="830997"/>
          </a:xfrm>
          <a:prstGeom prst="rect">
            <a:avLst/>
          </a:prstGeom>
          <a:solidFill>
            <a:srgbClr val="FAE4D7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4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600" dirty="0" smtClean="0"/>
              <a:t>Simulate answering:</a:t>
            </a:r>
            <a:endParaRPr lang="en-US" sz="1600" dirty="0"/>
          </a:p>
          <a:p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SELECT * FROM 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Rating</a:t>
            </a:r>
            <a:endParaRPr lang="en-US" sz="16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WHERE 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Stars = 3.0;</a:t>
            </a:r>
            <a:endParaRPr lang="en-US" sz="1600" dirty="0">
              <a:latin typeface="Courier New" charset="0"/>
              <a:ea typeface="Courier New" charset="0"/>
              <a:cs typeface="Courier New" charset="0"/>
            </a:endParaRPr>
          </a:p>
        </p:txBody>
      </p:sp>
      <p:pic>
        <p:nvPicPr>
          <p:cNvPr id="21" name="Content Placeholder 569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025" y="1651771"/>
            <a:ext cx="411297" cy="30847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8299" y="1852158"/>
            <a:ext cx="510023" cy="1240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86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39388" y="1389412"/>
            <a:ext cx="5425384" cy="496693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/>
              <a:t>Height-balanced (dynamic) tree structure</a:t>
            </a:r>
          </a:p>
          <a:p>
            <a:pPr>
              <a:lnSpc>
                <a:spcPct val="100000"/>
              </a:lnSpc>
            </a:pPr>
            <a:r>
              <a:rPr lang="en-US" sz="4000" dirty="0"/>
              <a:t>Insert/delete at </a:t>
            </a:r>
            <a:r>
              <a:rPr lang="en-US" sz="4000" i="1" dirty="0" err="1"/>
              <a:t>log</a:t>
            </a:r>
            <a:r>
              <a:rPr lang="en-US" sz="4000" i="1" baseline="-25000" dirty="0" err="1"/>
              <a:t>F</a:t>
            </a:r>
            <a:r>
              <a:rPr lang="en-US" sz="4000" i="1" dirty="0"/>
              <a:t> N</a:t>
            </a:r>
            <a:r>
              <a:rPr lang="en-US" sz="4000" dirty="0"/>
              <a:t> </a:t>
            </a:r>
            <a:r>
              <a:rPr lang="en-US" sz="4000" dirty="0" smtClean="0"/>
              <a:t>cost</a:t>
            </a:r>
          </a:p>
          <a:p>
            <a:pPr lvl="1">
              <a:lnSpc>
                <a:spcPct val="100000"/>
              </a:lnSpc>
            </a:pPr>
            <a:r>
              <a:rPr lang="en-US" sz="3600" i="1" dirty="0" smtClean="0"/>
              <a:t>F</a:t>
            </a:r>
            <a:r>
              <a:rPr lang="en-US" sz="3600" dirty="0" smtClean="0"/>
              <a:t> </a:t>
            </a:r>
            <a:r>
              <a:rPr lang="en-US" sz="3600" dirty="0"/>
              <a:t>= </a:t>
            </a:r>
            <a:r>
              <a:rPr lang="en-US" sz="3600" dirty="0" smtClean="0"/>
              <a:t>fan-out</a:t>
            </a:r>
            <a:r>
              <a:rPr lang="en-US" sz="3600" dirty="0"/>
              <a:t>, </a:t>
            </a:r>
            <a:r>
              <a:rPr lang="en-US" sz="3600" i="1" dirty="0"/>
              <a:t>N</a:t>
            </a:r>
            <a:r>
              <a:rPr lang="en-US" sz="3600" dirty="0"/>
              <a:t> = </a:t>
            </a:r>
            <a:r>
              <a:rPr lang="en-US" sz="3600" dirty="0" smtClean="0"/>
              <a:t>#leaf pages</a:t>
            </a:r>
          </a:p>
          <a:p>
            <a:pPr>
              <a:lnSpc>
                <a:spcPct val="100000"/>
              </a:lnSpc>
            </a:pPr>
            <a:r>
              <a:rPr lang="en-US" sz="4000" dirty="0" smtClean="0"/>
              <a:t>Each node contains </a:t>
            </a:r>
            <a:r>
              <a:rPr lang="en-US" sz="4000" i="1" dirty="0" smtClean="0"/>
              <a:t>d </a:t>
            </a:r>
            <a:r>
              <a:rPr lang="en-US" sz="4000" dirty="0" smtClean="0"/>
              <a:t>≤ m ≤ 2</a:t>
            </a:r>
            <a:r>
              <a:rPr lang="en-US" sz="4000" i="1" dirty="0" smtClean="0"/>
              <a:t>d</a:t>
            </a:r>
            <a:r>
              <a:rPr lang="en-US" sz="4000" dirty="0" smtClean="0"/>
              <a:t> entries </a:t>
            </a:r>
            <a:r>
              <a:rPr lang="en-US" sz="4000" dirty="0"/>
              <a:t>(except for </a:t>
            </a:r>
            <a:r>
              <a:rPr lang="en-US" sz="4000" dirty="0" smtClean="0"/>
              <a:t>root where 1</a:t>
            </a:r>
            <a:r>
              <a:rPr lang="en-US" sz="4000" i="1" dirty="0"/>
              <a:t> </a:t>
            </a:r>
            <a:r>
              <a:rPr lang="en-US" sz="4000" dirty="0"/>
              <a:t>≤ m ≤ 2</a:t>
            </a:r>
            <a:r>
              <a:rPr lang="en-US" sz="4000" i="1" dirty="0"/>
              <a:t>d</a:t>
            </a:r>
            <a:r>
              <a:rPr lang="en-US" sz="4000" dirty="0" smtClean="0"/>
              <a:t>)</a:t>
            </a:r>
          </a:p>
          <a:p>
            <a:pPr lvl="1">
              <a:lnSpc>
                <a:spcPct val="100000"/>
              </a:lnSpc>
            </a:pPr>
            <a:r>
              <a:rPr lang="en-US" sz="3600" dirty="0" smtClean="0"/>
              <a:t>i.e. minimum </a:t>
            </a:r>
            <a:r>
              <a:rPr lang="en-US" sz="3600" dirty="0"/>
              <a:t>50% </a:t>
            </a:r>
            <a:r>
              <a:rPr lang="en-US" sz="3600" dirty="0" smtClean="0"/>
              <a:t>occupancy</a:t>
            </a:r>
          </a:p>
          <a:p>
            <a:pPr lvl="1">
              <a:lnSpc>
                <a:spcPct val="100000"/>
              </a:lnSpc>
            </a:pPr>
            <a:r>
              <a:rPr lang="en-US" sz="3600" i="1" dirty="0" smtClean="0"/>
              <a:t>d</a:t>
            </a:r>
            <a:r>
              <a:rPr lang="en-US" sz="3600" dirty="0" smtClean="0"/>
              <a:t> is called the </a:t>
            </a:r>
            <a:r>
              <a:rPr lang="en-US" sz="3600" i="1" dirty="0" smtClean="0"/>
              <a:t>order </a:t>
            </a:r>
            <a:r>
              <a:rPr lang="en-US" sz="3600" dirty="0" smtClean="0"/>
              <a:t>of the tree</a:t>
            </a:r>
          </a:p>
          <a:p>
            <a:pPr>
              <a:lnSpc>
                <a:spcPct val="100000"/>
              </a:lnSpc>
            </a:pPr>
            <a:r>
              <a:rPr lang="en-US" sz="4000" dirty="0" smtClean="0"/>
              <a:t>Supports equality and range searches efficiently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(Ubiquitous) </a:t>
            </a:r>
            <a:r>
              <a:rPr lang="en-US" sz="4800" dirty="0" err="1" smtClean="0"/>
              <a:t>B+tree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17</a:t>
            </a:fld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5864356" y="2171085"/>
            <a:ext cx="5888256" cy="2779719"/>
            <a:chOff x="5839881" y="2325707"/>
            <a:chExt cx="5888256" cy="2779719"/>
          </a:xfrm>
        </p:grpSpPr>
        <p:sp>
          <p:nvSpPr>
            <p:cNvPr id="6" name="Rectangle 124"/>
            <p:cNvSpPr>
              <a:spLocks noChangeArrowheads="1"/>
            </p:cNvSpPr>
            <p:nvPr/>
          </p:nvSpPr>
          <p:spPr bwMode="auto">
            <a:xfrm>
              <a:off x="5839881" y="3270772"/>
              <a:ext cx="1593328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r>
                <a:rPr lang="en-US" altLang="en-US" sz="1600" dirty="0" smtClean="0">
                  <a:solidFill>
                    <a:srgbClr val="AA031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Non-leaf nodes</a:t>
              </a:r>
              <a:endParaRPr lang="en-US" altLang="en-US" sz="1600" dirty="0">
                <a:solidFill>
                  <a:srgbClr val="AA031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7" name="Rectangle 126"/>
            <p:cNvSpPr>
              <a:spLocks noChangeArrowheads="1"/>
            </p:cNvSpPr>
            <p:nvPr/>
          </p:nvSpPr>
          <p:spPr bwMode="auto">
            <a:xfrm>
              <a:off x="5839881" y="4756019"/>
              <a:ext cx="1087877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r>
                <a:rPr lang="en-US" altLang="en-US" sz="1600" dirty="0">
                  <a:solidFill>
                    <a:srgbClr val="AA031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L</a:t>
              </a:r>
              <a:r>
                <a:rPr lang="en-US" altLang="en-US" sz="1600" dirty="0" smtClean="0">
                  <a:solidFill>
                    <a:srgbClr val="AA031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eaf nodes</a:t>
              </a:r>
              <a:endParaRPr lang="en-US" altLang="en-US" sz="1600" dirty="0">
                <a:solidFill>
                  <a:srgbClr val="AA031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8" name="Rectangle 126"/>
            <p:cNvSpPr>
              <a:spLocks noChangeArrowheads="1"/>
            </p:cNvSpPr>
            <p:nvPr/>
          </p:nvSpPr>
          <p:spPr bwMode="auto">
            <a:xfrm>
              <a:off x="8974048" y="2325707"/>
              <a:ext cx="1087877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600" dirty="0" smtClean="0">
                  <a:solidFill>
                    <a:srgbClr val="AA031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Root node</a:t>
              </a:r>
              <a:endParaRPr lang="en-US" altLang="en-US" sz="1600" dirty="0">
                <a:solidFill>
                  <a:srgbClr val="AA031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9216775" y="2726705"/>
              <a:ext cx="605247" cy="30094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mpd="sng">
              <a:solidFill>
                <a:schemeClr val="tx1"/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52736" y="3562038"/>
              <a:ext cx="605247" cy="30094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mpd="sng">
              <a:solidFill>
                <a:schemeClr val="tx1"/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483983" y="3562976"/>
              <a:ext cx="605247" cy="30094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mpd="sng">
              <a:solidFill>
                <a:schemeClr val="tx1"/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cxnSp>
          <p:nvCxnSpPr>
            <p:cNvPr id="12" name="Straight Arrow Connector 11"/>
            <p:cNvCxnSpPr>
              <a:endCxn id="10" idx="0"/>
            </p:cNvCxnSpPr>
            <p:nvPr/>
          </p:nvCxnSpPr>
          <p:spPr>
            <a:xfrm flipH="1">
              <a:off x="8255360" y="3036897"/>
              <a:ext cx="1124775" cy="52514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endCxn id="11" idx="0"/>
            </p:cNvCxnSpPr>
            <p:nvPr/>
          </p:nvCxnSpPr>
          <p:spPr>
            <a:xfrm>
              <a:off x="9661831" y="3036897"/>
              <a:ext cx="1124776" cy="52607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5883051" y="4331806"/>
              <a:ext cx="5845086" cy="192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6969841" y="4791066"/>
              <a:ext cx="605247" cy="30094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mpd="sng">
              <a:solidFill>
                <a:schemeClr val="tx1"/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952736" y="4791066"/>
              <a:ext cx="605247" cy="30094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mpd="sng">
              <a:solidFill>
                <a:schemeClr val="tx1"/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8904500" y="4794691"/>
              <a:ext cx="605247" cy="30094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mpd="sng">
              <a:solidFill>
                <a:schemeClr val="tx1"/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994615" y="4794440"/>
              <a:ext cx="605247" cy="30094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mpd="sng">
              <a:solidFill>
                <a:schemeClr val="tx1"/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0965583" y="4804484"/>
              <a:ext cx="605247" cy="30094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mpd="sng">
              <a:solidFill>
                <a:schemeClr val="tx1"/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cxnSp>
          <p:nvCxnSpPr>
            <p:cNvPr id="20" name="Straight Arrow Connector 19"/>
            <p:cNvCxnSpPr>
              <a:endCxn id="15" idx="0"/>
            </p:cNvCxnSpPr>
            <p:nvPr/>
          </p:nvCxnSpPr>
          <p:spPr>
            <a:xfrm flipH="1">
              <a:off x="7272465" y="3862980"/>
              <a:ext cx="813675" cy="92808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0" idx="2"/>
              <a:endCxn id="16" idx="0"/>
            </p:cNvCxnSpPr>
            <p:nvPr/>
          </p:nvCxnSpPr>
          <p:spPr>
            <a:xfrm>
              <a:off x="8255360" y="3862980"/>
              <a:ext cx="0" cy="92808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endCxn id="17" idx="0"/>
            </p:cNvCxnSpPr>
            <p:nvPr/>
          </p:nvCxnSpPr>
          <p:spPr>
            <a:xfrm>
              <a:off x="8453094" y="3863845"/>
              <a:ext cx="754030" cy="93084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endCxn id="18" idx="0"/>
            </p:cNvCxnSpPr>
            <p:nvPr/>
          </p:nvCxnSpPr>
          <p:spPr>
            <a:xfrm flipH="1">
              <a:off x="10297239" y="3862980"/>
              <a:ext cx="365721" cy="93146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endCxn id="19" idx="0"/>
            </p:cNvCxnSpPr>
            <p:nvPr/>
          </p:nvCxnSpPr>
          <p:spPr>
            <a:xfrm>
              <a:off x="10937203" y="3862980"/>
              <a:ext cx="331004" cy="94150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7584111" y="4941537"/>
              <a:ext cx="36862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8561127" y="4945162"/>
              <a:ext cx="34337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9522625" y="4944911"/>
              <a:ext cx="47199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>
              <a:off x="10607632" y="4954955"/>
              <a:ext cx="35795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126"/>
          <p:cNvSpPr>
            <a:spLocks noChangeArrowheads="1"/>
          </p:cNvSpPr>
          <p:nvPr/>
        </p:nvSpPr>
        <p:spPr bwMode="auto">
          <a:xfrm>
            <a:off x="5931577" y="1875262"/>
            <a:ext cx="2842665" cy="82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en-US" sz="1600" b="1" dirty="0" smtClean="0">
                <a:latin typeface="Linux Libertine" charset="0"/>
                <a:ea typeface="Linux Libertine" charset="0"/>
                <a:cs typeface="Linux Libertine" charset="0"/>
              </a:rPr>
              <a:t>Index entries </a:t>
            </a:r>
            <a:endParaRPr lang="en-US" altLang="en-US" sz="1600" b="1" dirty="0">
              <a:latin typeface="Linux Libertine" charset="0"/>
              <a:ea typeface="Linux Libertine" charset="0"/>
              <a:cs typeface="Linux Libertine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altLang="en-US" sz="1600" dirty="0" smtClean="0">
                <a:latin typeface="Linux Libertine" charset="0"/>
                <a:ea typeface="Linux Libertine" charset="0"/>
                <a:cs typeface="Linux Libertine" charset="0"/>
              </a:rPr>
              <a:t>In all </a:t>
            </a:r>
            <a:r>
              <a:rPr lang="en-US" altLang="en-US" sz="1600" dirty="0" smtClean="0">
                <a:latin typeface="Linux Libertine" charset="0"/>
                <a:ea typeface="Linux Libertine" charset="0"/>
                <a:cs typeface="Linux Libertine" charset="0"/>
              </a:rPr>
              <a:t>the non-leaf </a:t>
            </a:r>
            <a:r>
              <a:rPr lang="en-US" altLang="en-US" sz="1600" dirty="0">
                <a:latin typeface="Linux Libertine" charset="0"/>
                <a:ea typeface="Linux Libertine" charset="0"/>
                <a:cs typeface="Linux Libertine" charset="0"/>
              </a:rPr>
              <a:t>nodes </a:t>
            </a:r>
          </a:p>
          <a:p>
            <a:pPr marL="285750" indent="-285750">
              <a:buFont typeface="Arial" charset="0"/>
              <a:buChar char="•"/>
            </a:pPr>
            <a:r>
              <a:rPr lang="en-US" altLang="en-US" sz="1600" dirty="0">
                <a:latin typeface="Linux Libertine" charset="0"/>
                <a:ea typeface="Linux Libertine" charset="0"/>
                <a:cs typeface="Linux Libertine" charset="0"/>
              </a:rPr>
              <a:t>(search key value, </a:t>
            </a:r>
            <a:r>
              <a:rPr lang="en-US" altLang="en-US" sz="1600" dirty="0" err="1" smtClean="0">
                <a:latin typeface="Linux Libertine" charset="0"/>
                <a:ea typeface="Linux Libertine" charset="0"/>
                <a:cs typeface="Linux Libertine" charset="0"/>
              </a:rPr>
              <a:t>pid</a:t>
            </a:r>
            <a:r>
              <a:rPr lang="en-US" altLang="en-US" sz="1600" dirty="0" smtClean="0">
                <a:latin typeface="Linux Libertine" charset="0"/>
                <a:ea typeface="Linux Libertine" charset="0"/>
                <a:cs typeface="Linux Libertine" charset="0"/>
              </a:rPr>
              <a:t>)</a:t>
            </a:r>
            <a:endParaRPr lang="en-US" altLang="en-US" sz="16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864125" y="1524754"/>
            <a:ext cx="23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Linux Libertine" charset="0"/>
                <a:ea typeface="Linux Libertine" charset="0"/>
                <a:cs typeface="Linux Libertine" charset="0"/>
              </a:rPr>
              <a:t>Each node corresponds to a disk page</a:t>
            </a:r>
            <a:endParaRPr lang="en-US" i="1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096000" y="5063758"/>
            <a:ext cx="486567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600" b="1" dirty="0">
                <a:latin typeface="Linux Libertine" charset="0"/>
                <a:ea typeface="Linux Libertine" charset="0"/>
                <a:cs typeface="Linux Libertine" charset="0"/>
              </a:rPr>
              <a:t>Data entries </a:t>
            </a:r>
          </a:p>
          <a:p>
            <a:pPr marL="285750" indent="-285750">
              <a:buFont typeface="Arial" charset="0"/>
              <a:buChar char="•"/>
            </a:pPr>
            <a:r>
              <a:rPr lang="en-US" altLang="en-US" sz="1600" dirty="0">
                <a:latin typeface="Linux Libertine" charset="0"/>
                <a:ea typeface="Linux Libertine" charset="0"/>
                <a:cs typeface="Linux Libertine" charset="0"/>
              </a:rPr>
              <a:t>Exist </a:t>
            </a:r>
            <a:r>
              <a:rPr lang="en-US" altLang="en-US" sz="1600" i="1" dirty="0">
                <a:latin typeface="Linux Libertine" charset="0"/>
                <a:ea typeface="Linux Libertine" charset="0"/>
                <a:cs typeface="Linux Libertine" charset="0"/>
              </a:rPr>
              <a:t>only</a:t>
            </a:r>
            <a:r>
              <a:rPr lang="en-US" altLang="en-US" sz="1600" dirty="0">
                <a:latin typeface="Linux Libertine" charset="0"/>
                <a:ea typeface="Linux Libertine" charset="0"/>
                <a:cs typeface="Linux Libertine" charset="0"/>
              </a:rPr>
              <a:t> in the leaf nodes</a:t>
            </a:r>
          </a:p>
          <a:p>
            <a:pPr marL="285750" indent="-285750">
              <a:buFont typeface="Arial" charset="0"/>
              <a:buChar char="•"/>
            </a:pPr>
            <a:r>
              <a:rPr lang="en-US" altLang="en-US" sz="1600" dirty="0">
                <a:latin typeface="Linux Libertine" charset="0"/>
                <a:ea typeface="Linux Libertine" charset="0"/>
                <a:cs typeface="Linux Libertine" charset="0"/>
              </a:rPr>
              <a:t>(search key value, rid</a:t>
            </a:r>
            <a:r>
              <a:rPr lang="en-US" altLang="en-US" sz="1600" dirty="0" smtClean="0">
                <a:latin typeface="Linux Libertine" charset="0"/>
                <a:ea typeface="Linux Libertine" charset="0"/>
                <a:cs typeface="Linux Libertine" charset="0"/>
              </a:rPr>
              <a:t>) or (search </a:t>
            </a:r>
            <a:r>
              <a:rPr lang="en-US" altLang="en-US" sz="1600" dirty="0">
                <a:latin typeface="Linux Libertine" charset="0"/>
                <a:ea typeface="Linux Libertine" charset="0"/>
                <a:cs typeface="Linux Libertine" charset="0"/>
              </a:rPr>
              <a:t>key value, </a:t>
            </a:r>
            <a:r>
              <a:rPr lang="en-US" altLang="en-US" sz="1600" dirty="0" smtClean="0">
                <a:latin typeface="Linux Libertine" charset="0"/>
                <a:ea typeface="Linux Libertine" charset="0"/>
                <a:cs typeface="Linux Libertine" charset="0"/>
              </a:rPr>
              <a:t>record</a:t>
            </a:r>
            <a:r>
              <a:rPr lang="en-US" altLang="en-US" sz="1600" dirty="0" smtClean="0">
                <a:latin typeface="Linux Libertine" charset="0"/>
                <a:ea typeface="Linux Libertine" charset="0"/>
                <a:cs typeface="Linux Libertine" charset="0"/>
              </a:rPr>
              <a:t>)</a:t>
            </a:r>
            <a:endParaRPr lang="en-US" altLang="en-US" sz="1600" dirty="0" smtClean="0">
              <a:latin typeface="Linux Libertine" charset="0"/>
              <a:ea typeface="Linux Libertine" charset="0"/>
              <a:cs typeface="Linux Libertine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altLang="en-US" sz="1600" dirty="0" smtClean="0">
                <a:latin typeface="Linux Libertine" charset="0"/>
                <a:ea typeface="Linux Libertine" charset="0"/>
                <a:cs typeface="Linux Libertine" charset="0"/>
              </a:rPr>
              <a:t>Are sorted according to the search key</a:t>
            </a:r>
            <a:endParaRPr lang="en-US" sz="1600" dirty="0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10475323" y="1958782"/>
            <a:ext cx="1303713" cy="1077218"/>
          </a:xfrm>
          <a:prstGeom prst="rect">
            <a:avLst/>
          </a:prstGeom>
          <a:solidFill>
            <a:srgbClr val="FAE4D7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4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600" dirty="0" smtClean="0"/>
              <a:t>Think about page and </a:t>
            </a:r>
            <a:r>
              <a:rPr lang="en-US" sz="1600" smtClean="0"/>
              <a:t>record organization</a:t>
            </a:r>
            <a:endParaRPr lang="en-US" sz="16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7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54" grpId="0"/>
      <p:bldP spid="3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ounded Rectangle 49"/>
          <p:cNvSpPr/>
          <p:nvPr/>
        </p:nvSpPr>
        <p:spPr>
          <a:xfrm>
            <a:off x="336331" y="4068240"/>
            <a:ext cx="11519338" cy="1164042"/>
          </a:xfrm>
          <a:prstGeom prst="roundRect">
            <a:avLst>
              <a:gd name="adj" fmla="val 829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36331" y="1407125"/>
            <a:ext cx="11519338" cy="2511973"/>
          </a:xfrm>
          <a:prstGeom prst="roundRect">
            <a:avLst>
              <a:gd name="adj" fmla="val 829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8" name="Table 1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989288"/>
              </p:ext>
            </p:extLst>
          </p:nvPr>
        </p:nvGraphicFramePr>
        <p:xfrm>
          <a:off x="2555825" y="4366268"/>
          <a:ext cx="62084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362"/>
                <a:gridCol w="546537"/>
                <a:gridCol w="367863"/>
                <a:gridCol w="441434"/>
                <a:gridCol w="336331"/>
                <a:gridCol w="208280"/>
                <a:gridCol w="317237"/>
                <a:gridCol w="420414"/>
                <a:gridCol w="325821"/>
                <a:gridCol w="294289"/>
                <a:gridCol w="262759"/>
                <a:gridCol w="441435"/>
                <a:gridCol w="462455"/>
                <a:gridCol w="685715"/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Example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724721"/>
              </p:ext>
            </p:extLst>
          </p:nvPr>
        </p:nvGraphicFramePr>
        <p:xfrm>
          <a:off x="4637508" y="1933468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30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5" name="Straight Arrow Connector 24"/>
          <p:cNvCxnSpPr>
            <a:endCxn id="47" idx="0"/>
          </p:cNvCxnSpPr>
          <p:nvPr/>
        </p:nvCxnSpPr>
        <p:spPr>
          <a:xfrm>
            <a:off x="7483630" y="2123476"/>
            <a:ext cx="3308609" cy="111642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46" idx="0"/>
          </p:cNvCxnSpPr>
          <p:nvPr/>
        </p:nvCxnSpPr>
        <p:spPr>
          <a:xfrm>
            <a:off x="6744700" y="2129932"/>
            <a:ext cx="1709532" cy="11099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43" idx="0"/>
          </p:cNvCxnSpPr>
          <p:nvPr/>
        </p:nvCxnSpPr>
        <p:spPr>
          <a:xfrm flipH="1">
            <a:off x="1438398" y="2114169"/>
            <a:ext cx="3308386" cy="112573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44" idx="0"/>
          </p:cNvCxnSpPr>
          <p:nvPr/>
        </p:nvCxnSpPr>
        <p:spPr>
          <a:xfrm flipH="1">
            <a:off x="3781283" y="2114170"/>
            <a:ext cx="1620360" cy="11257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45" idx="0"/>
          </p:cNvCxnSpPr>
          <p:nvPr/>
        </p:nvCxnSpPr>
        <p:spPr>
          <a:xfrm>
            <a:off x="6123944" y="2092677"/>
            <a:ext cx="224" cy="114722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97943"/>
              </p:ext>
            </p:extLst>
          </p:nvPr>
        </p:nvGraphicFramePr>
        <p:xfrm>
          <a:off x="539815" y="3239899"/>
          <a:ext cx="179716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91"/>
                <a:gridCol w="288005"/>
                <a:gridCol w="125891"/>
                <a:gridCol w="288005"/>
                <a:gridCol w="125891"/>
                <a:gridCol w="261859"/>
                <a:gridCol w="125891"/>
                <a:gridCol w="329843"/>
                <a:gridCol w="12589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385400"/>
              </p:ext>
            </p:extLst>
          </p:nvPr>
        </p:nvGraphicFramePr>
        <p:xfrm>
          <a:off x="2882700" y="3239899"/>
          <a:ext cx="179716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91"/>
                <a:gridCol w="288005"/>
                <a:gridCol w="125891"/>
                <a:gridCol w="288005"/>
                <a:gridCol w="125891"/>
                <a:gridCol w="261859"/>
                <a:gridCol w="125891"/>
                <a:gridCol w="329843"/>
                <a:gridCol w="12589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14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16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017230"/>
              </p:ext>
            </p:extLst>
          </p:nvPr>
        </p:nvGraphicFramePr>
        <p:xfrm>
          <a:off x="5225585" y="3239899"/>
          <a:ext cx="179716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91"/>
                <a:gridCol w="288005"/>
                <a:gridCol w="125891"/>
                <a:gridCol w="288005"/>
                <a:gridCol w="125891"/>
                <a:gridCol w="261859"/>
                <a:gridCol w="125891"/>
                <a:gridCol w="329843"/>
                <a:gridCol w="12589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19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20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22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784833"/>
              </p:ext>
            </p:extLst>
          </p:nvPr>
        </p:nvGraphicFramePr>
        <p:xfrm>
          <a:off x="7555649" y="3239899"/>
          <a:ext cx="179716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91"/>
                <a:gridCol w="288005"/>
                <a:gridCol w="125891"/>
                <a:gridCol w="288005"/>
                <a:gridCol w="125891"/>
                <a:gridCol w="261859"/>
                <a:gridCol w="125891"/>
                <a:gridCol w="329843"/>
                <a:gridCol w="12589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27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29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805107"/>
              </p:ext>
            </p:extLst>
          </p:nvPr>
        </p:nvGraphicFramePr>
        <p:xfrm>
          <a:off x="9893656" y="3239899"/>
          <a:ext cx="179716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91"/>
                <a:gridCol w="288005"/>
                <a:gridCol w="125891"/>
                <a:gridCol w="288005"/>
                <a:gridCol w="125891"/>
                <a:gridCol w="261859"/>
                <a:gridCol w="125891"/>
                <a:gridCol w="329843"/>
                <a:gridCol w="12589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33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34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38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39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70" name="Straight Arrow Connector 69"/>
          <p:cNvCxnSpPr/>
          <p:nvPr/>
        </p:nvCxnSpPr>
        <p:spPr>
          <a:xfrm flipH="1">
            <a:off x="2336982" y="3300489"/>
            <a:ext cx="608668" cy="36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2280197" y="3536346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>
            <a:off x="4679867" y="3300489"/>
            <a:ext cx="608668" cy="36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4623082" y="3536346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>
            <a:off x="7013259" y="3300489"/>
            <a:ext cx="608668" cy="36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6956474" y="3536346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>
            <a:off x="9347938" y="3300489"/>
            <a:ext cx="608668" cy="36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9291153" y="3536346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1008993" y="3423504"/>
            <a:ext cx="2772290" cy="110519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1438398" y="3423503"/>
            <a:ext cx="3145682" cy="112282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1818290" y="3420601"/>
            <a:ext cx="1417275" cy="11257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3405714" y="3423502"/>
            <a:ext cx="746680" cy="11228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3779054" y="3420601"/>
            <a:ext cx="1145279" cy="115145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5666389" y="3430037"/>
            <a:ext cx="534715" cy="111629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H="1">
            <a:off x="5143111" y="3430036"/>
            <a:ext cx="973910" cy="114065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H="1">
            <a:off x="6493050" y="3430035"/>
            <a:ext cx="1" cy="112847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flipH="1">
            <a:off x="5457230" y="3430035"/>
            <a:ext cx="2583185" cy="111629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flipH="1">
            <a:off x="6744700" y="3436363"/>
            <a:ext cx="1709533" cy="11099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 flipH="1">
            <a:off x="5860428" y="3436363"/>
            <a:ext cx="2989283" cy="11099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flipH="1">
            <a:off x="8354534" y="3436363"/>
            <a:ext cx="2029688" cy="11099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flipH="1">
            <a:off x="7193568" y="3436363"/>
            <a:ext cx="3598672" cy="109233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 flipH="1">
            <a:off x="7655374" y="3436363"/>
            <a:ext cx="3506614" cy="11099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flipH="1">
            <a:off x="8550630" y="3436363"/>
            <a:ext cx="3073165" cy="11099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Rectangle 124"/>
          <p:cNvSpPr>
            <a:spLocks noChangeArrowheads="1"/>
          </p:cNvSpPr>
          <p:nvPr/>
        </p:nvSpPr>
        <p:spPr bwMode="auto">
          <a:xfrm>
            <a:off x="2982390" y="4765162"/>
            <a:ext cx="796664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en-US" sz="1600" b="1" dirty="0" smtClean="0">
                <a:latin typeface="Linux Libertine" charset="0"/>
                <a:ea typeface="Linux Libertine" charset="0"/>
                <a:cs typeface="Linux Libertine" charset="0"/>
              </a:rPr>
              <a:t>Page 1</a:t>
            </a:r>
            <a:endParaRPr lang="en-US" altLang="en-US" sz="1600" b="1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42" name="Rectangle 124"/>
          <p:cNvSpPr>
            <a:spLocks noChangeArrowheads="1"/>
          </p:cNvSpPr>
          <p:nvPr/>
        </p:nvSpPr>
        <p:spPr bwMode="auto">
          <a:xfrm>
            <a:off x="5190992" y="4765162"/>
            <a:ext cx="796664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en-US" sz="1600" b="1" dirty="0" smtClean="0">
                <a:latin typeface="Linux Libertine" charset="0"/>
                <a:ea typeface="Linux Libertine" charset="0"/>
                <a:cs typeface="Linux Libertine" charset="0"/>
              </a:rPr>
              <a:t>Page 2</a:t>
            </a:r>
            <a:endParaRPr lang="en-US" altLang="en-US" sz="1600" b="1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43" name="Rectangle 124"/>
          <p:cNvSpPr>
            <a:spLocks noChangeArrowheads="1"/>
          </p:cNvSpPr>
          <p:nvPr/>
        </p:nvSpPr>
        <p:spPr bwMode="auto">
          <a:xfrm>
            <a:off x="6563013" y="4760413"/>
            <a:ext cx="796664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en-US" sz="1600" b="1" dirty="0" smtClean="0">
                <a:latin typeface="Linux Libertine" charset="0"/>
                <a:ea typeface="Linux Libertine" charset="0"/>
                <a:cs typeface="Linux Libertine" charset="0"/>
              </a:rPr>
              <a:t>Page 3</a:t>
            </a:r>
            <a:endParaRPr lang="en-US" altLang="en-US" sz="1600" b="1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44" name="Rectangle 124"/>
          <p:cNvSpPr>
            <a:spLocks noChangeArrowheads="1"/>
          </p:cNvSpPr>
          <p:nvPr/>
        </p:nvSpPr>
        <p:spPr bwMode="auto">
          <a:xfrm>
            <a:off x="7834956" y="4760412"/>
            <a:ext cx="796664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en-US" sz="1600" b="1" dirty="0" smtClean="0">
                <a:latin typeface="Linux Libertine" charset="0"/>
                <a:ea typeface="Linux Libertine" charset="0"/>
                <a:cs typeface="Linux Libertine" charset="0"/>
              </a:rPr>
              <a:t>Page 4</a:t>
            </a:r>
            <a:endParaRPr lang="en-US" altLang="en-US" sz="1600" b="1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48" name="Rectangle 124"/>
          <p:cNvSpPr>
            <a:spLocks noChangeArrowheads="1"/>
          </p:cNvSpPr>
          <p:nvPr/>
        </p:nvSpPr>
        <p:spPr bwMode="auto">
          <a:xfrm>
            <a:off x="451416" y="1609277"/>
            <a:ext cx="1713315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en-US" sz="2800" b="1" i="1" dirty="0" smtClean="0">
                <a:latin typeface="Linux Libertine" charset="0"/>
                <a:ea typeface="Linux Libertine" charset="0"/>
                <a:cs typeface="Linux Libertine" charset="0"/>
              </a:rPr>
              <a:t>Index file</a:t>
            </a:r>
            <a:endParaRPr lang="en-US" altLang="en-US" sz="2800" b="1" i="1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49" name="Rectangle 124"/>
          <p:cNvSpPr>
            <a:spLocks noChangeArrowheads="1"/>
          </p:cNvSpPr>
          <p:nvPr/>
        </p:nvSpPr>
        <p:spPr bwMode="auto">
          <a:xfrm>
            <a:off x="451417" y="4389933"/>
            <a:ext cx="1713315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en-US" sz="2800" b="1" i="1" dirty="0" smtClean="0">
                <a:latin typeface="Linux Libertine" charset="0"/>
                <a:ea typeface="Linux Libertine" charset="0"/>
                <a:cs typeface="Linux Libertine" charset="0"/>
              </a:rPr>
              <a:t>Data file</a:t>
            </a:r>
            <a:endParaRPr lang="en-US" altLang="en-US" sz="2800" b="1" i="1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>
            <a:off x="9832138" y="1710351"/>
            <a:ext cx="1104167" cy="338554"/>
          </a:xfrm>
          <a:prstGeom prst="rect">
            <a:avLst/>
          </a:prstGeom>
          <a:solidFill>
            <a:srgbClr val="FAE4D7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4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600" smtClean="0"/>
              <a:t>Height = 1</a:t>
            </a:r>
            <a:endParaRPr lang="en-US" sz="16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79" name="Content Placeholder 2"/>
          <p:cNvSpPr txBox="1">
            <a:spLocks/>
          </p:cNvSpPr>
          <p:nvPr/>
        </p:nvSpPr>
        <p:spPr>
          <a:xfrm>
            <a:off x="1734207" y="5593108"/>
            <a:ext cx="8723586" cy="400110"/>
          </a:xfrm>
          <a:prstGeom prst="rect">
            <a:avLst/>
          </a:prstGeom>
          <a:solidFill>
            <a:srgbClr val="FAE4D7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4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2000" dirty="0" smtClean="0"/>
              <a:t>For now, assume there are no duplicate keys; i.e. the search key is a candidate key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66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" grpId="0" animBg="1"/>
      <p:bldP spid="48" grpId="0"/>
      <p:bldP spid="49" grpId="0"/>
      <p:bldP spid="52" grpId="0" animBg="1"/>
      <p:bldP spid="7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Rounded Rectangle 152"/>
          <p:cNvSpPr/>
          <p:nvPr/>
        </p:nvSpPr>
        <p:spPr>
          <a:xfrm>
            <a:off x="315310" y="2217294"/>
            <a:ext cx="11519338" cy="961311"/>
          </a:xfrm>
          <a:prstGeom prst="roundRect">
            <a:avLst>
              <a:gd name="adj" fmla="val 829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ounded Rectangle 153"/>
          <p:cNvSpPr/>
          <p:nvPr/>
        </p:nvSpPr>
        <p:spPr>
          <a:xfrm>
            <a:off x="2578575" y="1304407"/>
            <a:ext cx="6992808" cy="784492"/>
          </a:xfrm>
          <a:prstGeom prst="roundRect">
            <a:avLst>
              <a:gd name="adj" fmla="val 829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39388" y="3258458"/>
            <a:ext cx="11163386" cy="309789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/>
              <a:t>Search</a:t>
            </a:r>
          </a:p>
          <a:p>
            <a:pPr lvl="1">
              <a:lnSpc>
                <a:spcPct val="100000"/>
              </a:lnSpc>
            </a:pPr>
            <a:r>
              <a:rPr lang="en-US" sz="3600" dirty="0" smtClean="0"/>
              <a:t>Starting </a:t>
            </a:r>
            <a:r>
              <a:rPr lang="en-US" sz="3600" dirty="0"/>
              <a:t>from </a:t>
            </a:r>
            <a:r>
              <a:rPr lang="en-US" sz="3600" dirty="0" smtClean="0"/>
              <a:t>root</a:t>
            </a:r>
          </a:p>
          <a:p>
            <a:pPr lvl="1">
              <a:lnSpc>
                <a:spcPct val="100000"/>
              </a:lnSpc>
            </a:pPr>
            <a:r>
              <a:rPr lang="en-US" sz="3600" dirty="0" smtClean="0"/>
              <a:t>Examine </a:t>
            </a:r>
            <a:r>
              <a:rPr lang="en-US" sz="3600" dirty="0"/>
              <a:t>index entries in non-leaf </a:t>
            </a:r>
            <a:r>
              <a:rPr lang="en-US" sz="3600" dirty="0" smtClean="0"/>
              <a:t>nodes</a:t>
            </a:r>
          </a:p>
          <a:p>
            <a:pPr lvl="1">
              <a:lnSpc>
                <a:spcPct val="100000"/>
              </a:lnSpc>
            </a:pPr>
            <a:r>
              <a:rPr lang="en-US" sz="3600" dirty="0"/>
              <a:t>T</a:t>
            </a:r>
            <a:r>
              <a:rPr lang="en-US" sz="3600" dirty="0" smtClean="0"/>
              <a:t>raverse </a:t>
            </a:r>
            <a:r>
              <a:rPr lang="en-US" sz="3600" dirty="0"/>
              <a:t>down the tree </a:t>
            </a:r>
            <a:r>
              <a:rPr lang="en-US" sz="3600" dirty="0" smtClean="0"/>
              <a:t>in the same manner until </a:t>
            </a:r>
            <a:r>
              <a:rPr lang="en-US" sz="3600" dirty="0"/>
              <a:t>a leaf node is reached </a:t>
            </a:r>
            <a:endParaRPr lang="en-US" sz="3600" dirty="0" smtClean="0"/>
          </a:p>
          <a:p>
            <a:pPr>
              <a:lnSpc>
                <a:spcPct val="100000"/>
              </a:lnSpc>
            </a:pPr>
            <a:r>
              <a:rPr lang="en-US" sz="4000" dirty="0" smtClean="0"/>
              <a:t>Non-leaf </a:t>
            </a:r>
            <a:r>
              <a:rPr lang="en-US" sz="4000" dirty="0"/>
              <a:t>nodes can be searched using a binary or a linear search</a:t>
            </a:r>
            <a:endParaRPr lang="en-US" sz="4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/>
              <a:t>Example (Cont.)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04771"/>
              </p:ext>
            </p:extLst>
          </p:nvPr>
        </p:nvGraphicFramePr>
        <p:xfrm>
          <a:off x="4616487" y="1419722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30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5" name="Straight Arrow Connector 24"/>
          <p:cNvCxnSpPr>
            <a:endCxn id="47" idx="0"/>
          </p:cNvCxnSpPr>
          <p:nvPr/>
        </p:nvCxnSpPr>
        <p:spPr>
          <a:xfrm>
            <a:off x="7462609" y="1609730"/>
            <a:ext cx="3275095" cy="111642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46" idx="0"/>
          </p:cNvCxnSpPr>
          <p:nvPr/>
        </p:nvCxnSpPr>
        <p:spPr>
          <a:xfrm>
            <a:off x="6723679" y="1616186"/>
            <a:ext cx="1707093" cy="11099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43" idx="0"/>
          </p:cNvCxnSpPr>
          <p:nvPr/>
        </p:nvCxnSpPr>
        <p:spPr>
          <a:xfrm flipH="1">
            <a:off x="1417377" y="1600423"/>
            <a:ext cx="3308387" cy="112573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44" idx="0"/>
          </p:cNvCxnSpPr>
          <p:nvPr/>
        </p:nvCxnSpPr>
        <p:spPr>
          <a:xfrm flipH="1">
            <a:off x="3766673" y="1600424"/>
            <a:ext cx="1613950" cy="11257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45" idx="0"/>
          </p:cNvCxnSpPr>
          <p:nvPr/>
        </p:nvCxnSpPr>
        <p:spPr>
          <a:xfrm flipH="1">
            <a:off x="6098401" y="1578931"/>
            <a:ext cx="4526" cy="114722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76803"/>
              </p:ext>
            </p:extLst>
          </p:nvPr>
        </p:nvGraphicFramePr>
        <p:xfrm>
          <a:off x="518793" y="2726153"/>
          <a:ext cx="17971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52"/>
                <a:gridCol w="348416"/>
                <a:gridCol w="348416"/>
                <a:gridCol w="348416"/>
                <a:gridCol w="348416"/>
                <a:gridCol w="20175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7*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60395"/>
              </p:ext>
            </p:extLst>
          </p:nvPr>
        </p:nvGraphicFramePr>
        <p:xfrm>
          <a:off x="2861679" y="2726153"/>
          <a:ext cx="18099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44"/>
                <a:gridCol w="365125"/>
                <a:gridCol w="365125"/>
                <a:gridCol w="365125"/>
                <a:gridCol w="365125"/>
                <a:gridCol w="17474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16*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569044"/>
              </p:ext>
            </p:extLst>
          </p:nvPr>
        </p:nvGraphicFramePr>
        <p:xfrm>
          <a:off x="5204565" y="2726153"/>
          <a:ext cx="17876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686"/>
                <a:gridCol w="346575"/>
                <a:gridCol w="346575"/>
                <a:gridCol w="346575"/>
                <a:gridCol w="346575"/>
                <a:gridCol w="20068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20*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22*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845145"/>
              </p:ext>
            </p:extLst>
          </p:nvPr>
        </p:nvGraphicFramePr>
        <p:xfrm>
          <a:off x="7534628" y="2726153"/>
          <a:ext cx="17922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02"/>
                <a:gridCol w="343571"/>
                <a:gridCol w="343571"/>
                <a:gridCol w="343571"/>
                <a:gridCol w="343571"/>
                <a:gridCol w="20900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27*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900572"/>
              </p:ext>
            </p:extLst>
          </p:nvPr>
        </p:nvGraphicFramePr>
        <p:xfrm>
          <a:off x="9872633" y="2726153"/>
          <a:ext cx="173014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55"/>
                <a:gridCol w="331658"/>
                <a:gridCol w="331658"/>
                <a:gridCol w="331658"/>
                <a:gridCol w="331658"/>
                <a:gridCol w="20175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33*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38*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70" name="Straight Arrow Connector 69"/>
          <p:cNvCxnSpPr/>
          <p:nvPr/>
        </p:nvCxnSpPr>
        <p:spPr>
          <a:xfrm flipH="1">
            <a:off x="2315961" y="2786743"/>
            <a:ext cx="608668" cy="36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2259176" y="3022600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>
            <a:off x="4658846" y="2786743"/>
            <a:ext cx="608668" cy="36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4602061" y="3022600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>
            <a:off x="6992238" y="2786743"/>
            <a:ext cx="608668" cy="36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6935453" y="3022600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>
            <a:off x="9326917" y="2786743"/>
            <a:ext cx="608668" cy="36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9270132" y="3022600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5" name="Rectangle 124"/>
          <p:cNvSpPr>
            <a:spLocks noChangeArrowheads="1"/>
          </p:cNvSpPr>
          <p:nvPr/>
        </p:nvSpPr>
        <p:spPr bwMode="auto">
          <a:xfrm>
            <a:off x="2585182" y="1432802"/>
            <a:ext cx="1713315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en-US" sz="1800" b="1" i="1" dirty="0" smtClean="0">
                <a:latin typeface="Linux Libertine" charset="0"/>
                <a:ea typeface="Linux Libertine" charset="0"/>
                <a:cs typeface="Linux Libertine" charset="0"/>
              </a:rPr>
              <a:t>Index file</a:t>
            </a:r>
            <a:endParaRPr lang="en-US" altLang="en-US" sz="1800" b="1" i="1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56" name="Rectangle 124"/>
          <p:cNvSpPr>
            <a:spLocks noChangeArrowheads="1"/>
          </p:cNvSpPr>
          <p:nvPr/>
        </p:nvSpPr>
        <p:spPr bwMode="auto">
          <a:xfrm>
            <a:off x="325534" y="2295188"/>
            <a:ext cx="1713315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en-US" sz="1800" b="1" i="1" dirty="0" smtClean="0">
                <a:latin typeface="Linux Libertine" charset="0"/>
                <a:ea typeface="Linux Libertine" charset="0"/>
                <a:cs typeface="Linux Libertine" charset="0"/>
              </a:rPr>
              <a:t>Data file</a:t>
            </a:r>
            <a:endParaRPr lang="en-US" altLang="en-US" sz="1800" b="1" i="1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58" name="Content Placeholder 2"/>
          <p:cNvSpPr txBox="1">
            <a:spLocks/>
          </p:cNvSpPr>
          <p:nvPr/>
        </p:nvSpPr>
        <p:spPr>
          <a:xfrm>
            <a:off x="9826898" y="1528118"/>
            <a:ext cx="1104167" cy="338554"/>
          </a:xfrm>
          <a:prstGeom prst="rect">
            <a:avLst/>
          </a:prstGeom>
          <a:solidFill>
            <a:srgbClr val="FAE4D7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4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600" smtClean="0"/>
              <a:t>Height = 1</a:t>
            </a:r>
            <a:endParaRPr lang="en-US" sz="16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160" name="Content Placeholder 2"/>
          <p:cNvSpPr txBox="1">
            <a:spLocks/>
          </p:cNvSpPr>
          <p:nvPr/>
        </p:nvSpPr>
        <p:spPr>
          <a:xfrm>
            <a:off x="8539679" y="3343024"/>
            <a:ext cx="2391386" cy="1077218"/>
          </a:xfrm>
          <a:prstGeom prst="rect">
            <a:avLst/>
          </a:prstGeom>
          <a:solidFill>
            <a:srgbClr val="FAE4D7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4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600" dirty="0"/>
              <a:t>Search for </a:t>
            </a:r>
          </a:p>
          <a:p>
            <a:pPr marL="285750" indent="-109538">
              <a:buFont typeface="Arial" charset="0"/>
              <a:buChar char="•"/>
            </a:pPr>
            <a:r>
              <a:rPr lang="en-US" sz="1600" dirty="0" smtClean="0"/>
              <a:t>5*</a:t>
            </a:r>
          </a:p>
          <a:p>
            <a:pPr marL="285750" indent="-109538">
              <a:buFont typeface="Arial" charset="0"/>
              <a:buChar char="•"/>
            </a:pPr>
            <a:r>
              <a:rPr lang="en-US" sz="1600" dirty="0" smtClean="0"/>
              <a:t>15*</a:t>
            </a:r>
          </a:p>
          <a:p>
            <a:pPr marL="285750" indent="-109538">
              <a:buFont typeface="Arial" charset="0"/>
              <a:buChar char="•"/>
            </a:pPr>
            <a:r>
              <a:rPr lang="en-US" sz="1600" dirty="0" smtClean="0"/>
              <a:t>all </a:t>
            </a:r>
            <a:r>
              <a:rPr lang="en-US" sz="1600" dirty="0"/>
              <a:t>data entries &gt;=24*</a:t>
            </a:r>
          </a:p>
        </p:txBody>
      </p:sp>
    </p:spTree>
    <p:extLst>
      <p:ext uri="{BB962C8B-B14F-4D97-AF65-F5344CB8AC3E}">
        <p14:creationId xmlns:p14="http://schemas.microsoft.com/office/powerpoint/2010/main" val="70646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58331" y="651640"/>
            <a:ext cx="10860734" cy="3559279"/>
          </a:xfrm>
        </p:spPr>
        <p:txBody>
          <a:bodyPr>
            <a:normAutofit/>
          </a:bodyPr>
          <a:lstStyle/>
          <a:p>
            <a:r>
              <a:rPr lang="en-US" sz="8000" dirty="0" smtClean="0"/>
              <a:t>Indexing: </a:t>
            </a:r>
            <a:br>
              <a:rPr lang="en-US" sz="8000" dirty="0" smtClean="0"/>
            </a:br>
            <a:r>
              <a:rPr lang="en-US" sz="8000" dirty="0" smtClean="0"/>
              <a:t>Faster Access to Data </a:t>
            </a:r>
            <a:br>
              <a:rPr lang="en-US" sz="8000" dirty="0" smtClean="0"/>
            </a:br>
            <a:r>
              <a:rPr lang="en-US" sz="8000" dirty="0" smtClean="0"/>
              <a:t>for a Price</a:t>
            </a:r>
            <a:endParaRPr lang="en-US" sz="8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2145348" y="4723625"/>
            <a:ext cx="7886700" cy="77172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Use responsibly!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2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76894" y="4357637"/>
            <a:ext cx="10842171" cy="0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183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err="1" smtClean="0"/>
              <a:t>B+tree</a:t>
            </a:r>
            <a:r>
              <a:rPr lang="en-US" sz="4800" dirty="0" smtClean="0"/>
              <a:t> Node/Page Formats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639137"/>
              </p:ext>
            </p:extLst>
          </p:nvPr>
        </p:nvGraphicFramePr>
        <p:xfrm>
          <a:off x="2731659" y="1751419"/>
          <a:ext cx="8122052" cy="703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750"/>
                <a:gridCol w="1168798"/>
                <a:gridCol w="723064"/>
                <a:gridCol w="1147484"/>
                <a:gridCol w="1427551"/>
                <a:gridCol w="735724"/>
                <a:gridCol w="1177158"/>
                <a:gridCol w="1040523"/>
              </a:tblGrid>
              <a:tr h="703369"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P</a:t>
                      </a:r>
                      <a:r>
                        <a:rPr lang="en-US" sz="3600" b="0" baseline="-250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</a:t>
                      </a:r>
                      <a:endParaRPr lang="en-US" sz="3600" b="0" baseline="-250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K</a:t>
                      </a:r>
                      <a:r>
                        <a:rPr lang="en-US" sz="3600" b="0" baseline="-250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</a:t>
                      </a:r>
                      <a:endParaRPr lang="en-US" sz="3600" b="0" baseline="-250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P</a:t>
                      </a:r>
                      <a:r>
                        <a:rPr lang="en-US" sz="3600" b="0" baseline="-250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</a:t>
                      </a:r>
                      <a:endParaRPr lang="en-US" sz="3600" b="0" baseline="-250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K</a:t>
                      </a:r>
                      <a:r>
                        <a:rPr lang="en-US" sz="3600" b="0" baseline="-250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</a:t>
                      </a:r>
                      <a:endParaRPr lang="en-US" sz="3600" b="0" baseline="-250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3600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…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P</a:t>
                      </a:r>
                      <a:r>
                        <a:rPr lang="en-US" sz="3600" b="0" baseline="-250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m</a:t>
                      </a:r>
                      <a:endParaRPr lang="en-US" sz="3600" b="0" baseline="-250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K</a:t>
                      </a:r>
                      <a:r>
                        <a:rPr lang="en-US" sz="3600" b="0" baseline="-250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m</a:t>
                      </a:r>
                      <a:endParaRPr lang="en-US" sz="3600" b="0" baseline="-250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P</a:t>
                      </a:r>
                      <a:r>
                        <a:rPr lang="en-US" sz="3600" b="0" baseline="-2500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m+1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887829"/>
              </p:ext>
            </p:extLst>
          </p:nvPr>
        </p:nvGraphicFramePr>
        <p:xfrm>
          <a:off x="2360558" y="4162930"/>
          <a:ext cx="8864254" cy="703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967"/>
                <a:gridCol w="704967"/>
                <a:gridCol w="1174156"/>
                <a:gridCol w="726379"/>
                <a:gridCol w="1152745"/>
                <a:gridCol w="1434096"/>
                <a:gridCol w="739096"/>
                <a:gridCol w="1182555"/>
                <a:gridCol w="1045293"/>
              </a:tblGrid>
              <a:tr h="7033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P</a:t>
                      </a:r>
                      <a:r>
                        <a:rPr lang="en-US" sz="3600" b="0" baseline="-250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R</a:t>
                      </a:r>
                      <a:r>
                        <a:rPr lang="en-US" sz="3600" b="0" baseline="-250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</a:t>
                      </a:r>
                      <a:endParaRPr lang="en-US" sz="3600" b="0" baseline="-250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K</a:t>
                      </a:r>
                      <a:r>
                        <a:rPr lang="en-US" sz="3600" b="0" baseline="-250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</a:t>
                      </a:r>
                      <a:endParaRPr lang="en-US" sz="3600" b="0" baseline="-250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R</a:t>
                      </a:r>
                      <a:r>
                        <a:rPr lang="en-US" sz="3600" b="0" baseline="-250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</a:t>
                      </a:r>
                      <a:endParaRPr lang="en-US" sz="3600" b="0" baseline="-250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K</a:t>
                      </a:r>
                      <a:r>
                        <a:rPr lang="en-US" sz="3600" b="0" baseline="-250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</a:t>
                      </a:r>
                      <a:endParaRPr lang="en-US" sz="3600" b="0" baseline="-250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3600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…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R</a:t>
                      </a:r>
                      <a:r>
                        <a:rPr lang="en-US" sz="3600" b="0" baseline="-250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n</a:t>
                      </a:r>
                      <a:endParaRPr lang="en-US" sz="3600" b="0" baseline="-250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K</a:t>
                      </a:r>
                      <a:r>
                        <a:rPr lang="en-US" sz="3600" b="0" baseline="-25000" dirty="0" err="1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n</a:t>
                      </a:r>
                      <a:endParaRPr lang="en-US" sz="3600" b="0" baseline="-250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P</a:t>
                      </a:r>
                      <a:r>
                        <a:rPr lang="en-US" sz="3600" b="0" baseline="-250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n+1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7" name="Straight Arrow Connector 6"/>
          <p:cNvCxnSpPr>
            <a:endCxn id="39" idx="0"/>
          </p:cNvCxnSpPr>
          <p:nvPr/>
        </p:nvCxnSpPr>
        <p:spPr>
          <a:xfrm flipH="1">
            <a:off x="2947666" y="2394170"/>
            <a:ext cx="77466" cy="44564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124"/>
          <p:cNvSpPr>
            <a:spLocks noChangeArrowheads="1"/>
          </p:cNvSpPr>
          <p:nvPr/>
        </p:nvSpPr>
        <p:spPr bwMode="auto">
          <a:xfrm rot="16200000">
            <a:off x="-107449" y="2166177"/>
            <a:ext cx="2168327" cy="1074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rPr>
              <a:t>Non-leaf Pages</a:t>
            </a:r>
            <a:endParaRPr lang="en-US" altLang="en-US" sz="3200" dirty="0">
              <a:solidFill>
                <a:schemeClr val="accent2">
                  <a:lumMod val="50000"/>
                </a:schemeClr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8" name="Rectangle 124"/>
          <p:cNvSpPr>
            <a:spLocks noChangeArrowheads="1"/>
          </p:cNvSpPr>
          <p:nvPr/>
        </p:nvSpPr>
        <p:spPr bwMode="auto">
          <a:xfrm rot="16200000">
            <a:off x="-107449" y="4556135"/>
            <a:ext cx="2168327" cy="1074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rPr>
              <a:t>Leaf </a:t>
            </a:r>
          </a:p>
          <a:p>
            <a:pPr algn="ctr"/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rPr>
              <a:t>Pages</a:t>
            </a:r>
            <a:endParaRPr lang="en-US" altLang="en-US" sz="3200" dirty="0">
              <a:solidFill>
                <a:schemeClr val="accent2">
                  <a:lumMod val="50000"/>
                </a:schemeClr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9" name="Rectangle 124"/>
          <p:cNvSpPr>
            <a:spLocks noChangeArrowheads="1"/>
          </p:cNvSpPr>
          <p:nvPr/>
        </p:nvSpPr>
        <p:spPr bwMode="auto">
          <a:xfrm>
            <a:off x="1924766" y="2839818"/>
            <a:ext cx="2045799" cy="6437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en-US" sz="1800" dirty="0" smtClean="0">
                <a:latin typeface="Linux Libertine" charset="0"/>
                <a:ea typeface="Linux Libertine" charset="0"/>
                <a:cs typeface="Linux Libertine" charset="0"/>
              </a:rPr>
              <a:t>Pointer to a page with SK values &lt; K</a:t>
            </a:r>
            <a:r>
              <a:rPr lang="en-US" altLang="en-US" sz="1800" baseline="-25000" dirty="0" smtClean="0">
                <a:latin typeface="Linux Libertine" charset="0"/>
                <a:ea typeface="Linux Libertine" charset="0"/>
                <a:cs typeface="Linux Libertine" charset="0"/>
              </a:rPr>
              <a:t>1</a:t>
            </a:r>
            <a:endParaRPr lang="en-US" altLang="en-US" sz="18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40" name="Rectangle 124"/>
          <p:cNvSpPr>
            <a:spLocks noChangeArrowheads="1"/>
          </p:cNvSpPr>
          <p:nvPr/>
        </p:nvSpPr>
        <p:spPr bwMode="auto">
          <a:xfrm>
            <a:off x="4064336" y="2839818"/>
            <a:ext cx="2252381" cy="6437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en-US" sz="1800" dirty="0" smtClean="0">
                <a:latin typeface="Linux Libertine" charset="0"/>
                <a:ea typeface="Linux Libertine" charset="0"/>
                <a:cs typeface="Linux Libertine" charset="0"/>
              </a:rPr>
              <a:t>Pointer to a page </a:t>
            </a:r>
            <a:r>
              <a:rPr lang="en-US" altLang="en-US" sz="1800" smtClean="0">
                <a:latin typeface="Linux Libertine" charset="0"/>
                <a:ea typeface="Linux Libertine" charset="0"/>
                <a:cs typeface="Linux Libertine" charset="0"/>
              </a:rPr>
              <a:t>with K</a:t>
            </a:r>
            <a:r>
              <a:rPr lang="en-US" altLang="en-US" sz="1800" baseline="-25000" smtClean="0">
                <a:latin typeface="Linux Libertine" charset="0"/>
                <a:ea typeface="Linux Libertine" charset="0"/>
                <a:cs typeface="Linux Libertine" charset="0"/>
              </a:rPr>
              <a:t>1 </a:t>
            </a:r>
            <a:r>
              <a:rPr lang="en-US" altLang="en-US" sz="1800" smtClean="0">
                <a:latin typeface="Linux Libertine" charset="0"/>
                <a:ea typeface="Linux Libertine" charset="0"/>
                <a:cs typeface="Linux Libertine" charset="0"/>
              </a:rPr>
              <a:t>≤ SK values </a:t>
            </a:r>
            <a:r>
              <a:rPr lang="en-US" altLang="en-US" sz="1800" dirty="0" smtClean="0">
                <a:latin typeface="Linux Libertine" charset="0"/>
                <a:ea typeface="Linux Libertine" charset="0"/>
                <a:cs typeface="Linux Libertine" charset="0"/>
              </a:rPr>
              <a:t>&lt; K</a:t>
            </a:r>
            <a:r>
              <a:rPr lang="en-US" altLang="en-US" sz="1800" baseline="-25000" dirty="0" smtClean="0">
                <a:latin typeface="Linux Libertine" charset="0"/>
                <a:ea typeface="Linux Libertine" charset="0"/>
                <a:cs typeface="Linux Libertine" charset="0"/>
              </a:rPr>
              <a:t>2</a:t>
            </a:r>
            <a:endParaRPr lang="en-US" altLang="en-US" sz="18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cxnSp>
        <p:nvCxnSpPr>
          <p:cNvPr id="41" name="Straight Arrow Connector 40"/>
          <p:cNvCxnSpPr>
            <a:endCxn id="40" idx="0"/>
          </p:cNvCxnSpPr>
          <p:nvPr/>
        </p:nvCxnSpPr>
        <p:spPr>
          <a:xfrm>
            <a:off x="4897821" y="2394170"/>
            <a:ext cx="292706" cy="44564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124"/>
          <p:cNvSpPr>
            <a:spLocks noChangeArrowheads="1"/>
          </p:cNvSpPr>
          <p:nvPr/>
        </p:nvSpPr>
        <p:spPr bwMode="auto">
          <a:xfrm>
            <a:off x="6999891" y="2839818"/>
            <a:ext cx="2249632" cy="6437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en-US" sz="1800" dirty="0" smtClean="0">
                <a:latin typeface="Linux Libertine" charset="0"/>
                <a:ea typeface="Linux Libertine" charset="0"/>
                <a:cs typeface="Linux Libertine" charset="0"/>
              </a:rPr>
              <a:t>Pointer to a page </a:t>
            </a:r>
            <a:r>
              <a:rPr lang="en-US" altLang="en-US" sz="1800" smtClean="0">
                <a:latin typeface="Linux Libertine" charset="0"/>
                <a:ea typeface="Linux Libertine" charset="0"/>
                <a:cs typeface="Linux Libertine" charset="0"/>
              </a:rPr>
              <a:t>with K</a:t>
            </a:r>
            <a:r>
              <a:rPr lang="en-US" altLang="en-US" sz="1800" baseline="-25000" smtClean="0">
                <a:latin typeface="Linux Libertine" charset="0"/>
                <a:ea typeface="Linux Libertine" charset="0"/>
                <a:cs typeface="Linux Libertine" charset="0"/>
              </a:rPr>
              <a:t>m-1 </a:t>
            </a:r>
            <a:r>
              <a:rPr lang="en-US" altLang="en-US" sz="1800" dirty="0" smtClean="0">
                <a:latin typeface="Linux Libertine" charset="0"/>
                <a:ea typeface="Linux Libertine" charset="0"/>
                <a:cs typeface="Linux Libertine" charset="0"/>
              </a:rPr>
              <a:t>≤ SK values &lt; K</a:t>
            </a:r>
            <a:r>
              <a:rPr lang="en-US" altLang="en-US" sz="1800" baseline="-25000" dirty="0" smtClean="0">
                <a:latin typeface="Linux Libertine" charset="0"/>
                <a:ea typeface="Linux Libertine" charset="0"/>
                <a:cs typeface="Linux Libertine" charset="0"/>
              </a:rPr>
              <a:t>m</a:t>
            </a:r>
            <a:endParaRPr lang="en-US" altLang="en-US" sz="18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cxnSp>
        <p:nvCxnSpPr>
          <p:cNvPr id="50" name="Straight Arrow Connector 49"/>
          <p:cNvCxnSpPr>
            <a:endCxn id="49" idx="0"/>
          </p:cNvCxnSpPr>
          <p:nvPr/>
        </p:nvCxnSpPr>
        <p:spPr>
          <a:xfrm flipH="1">
            <a:off x="8124707" y="2394170"/>
            <a:ext cx="28694" cy="44564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53" idx="0"/>
          </p:cNvCxnSpPr>
          <p:nvPr/>
        </p:nvCxnSpPr>
        <p:spPr>
          <a:xfrm>
            <a:off x="10079421" y="2394170"/>
            <a:ext cx="338597" cy="44564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124"/>
          <p:cNvSpPr>
            <a:spLocks noChangeArrowheads="1"/>
          </p:cNvSpPr>
          <p:nvPr/>
        </p:nvSpPr>
        <p:spPr bwMode="auto">
          <a:xfrm>
            <a:off x="9354706" y="2839818"/>
            <a:ext cx="2126623" cy="6437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en-US" sz="1800" dirty="0" smtClean="0">
                <a:latin typeface="Linux Libertine" charset="0"/>
                <a:ea typeface="Linux Libertine" charset="0"/>
                <a:cs typeface="Linux Libertine" charset="0"/>
              </a:rPr>
              <a:t>Pointer to a page with SK values </a:t>
            </a:r>
            <a:r>
              <a:rPr lang="en-US" altLang="en-US" sz="1800" smtClean="0">
                <a:latin typeface="Linux Libertine" charset="0"/>
                <a:ea typeface="Linux Libertine" charset="0"/>
                <a:cs typeface="Linux Libertine" charset="0"/>
              </a:rPr>
              <a:t>≥ K</a:t>
            </a:r>
            <a:r>
              <a:rPr lang="en-US" altLang="en-US" sz="1800" baseline="-25000" smtClean="0">
                <a:latin typeface="Linux Libertine" charset="0"/>
                <a:ea typeface="Linux Libertine" charset="0"/>
                <a:cs typeface="Linux Libertine" charset="0"/>
              </a:rPr>
              <a:t>m</a:t>
            </a:r>
            <a:endParaRPr lang="en-US" altLang="en-US" sz="18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62" name="Rectangle 124"/>
          <p:cNvSpPr>
            <a:spLocks noChangeArrowheads="1"/>
          </p:cNvSpPr>
          <p:nvPr/>
        </p:nvSpPr>
        <p:spPr bwMode="auto">
          <a:xfrm>
            <a:off x="1793387" y="5251828"/>
            <a:ext cx="1154279" cy="920765"/>
          </a:xfrm>
          <a:prstGeom prst="rect">
            <a:avLst/>
          </a:prstGeom>
          <a:solidFill>
            <a:srgbClr val="F0FFE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en-US" sz="1800" dirty="0" smtClean="0">
                <a:latin typeface="Linux Libertine" charset="0"/>
                <a:ea typeface="Linux Libertine" charset="0"/>
                <a:cs typeface="Linux Libertine" charset="0"/>
              </a:rPr>
              <a:t>Pointer </a:t>
            </a:r>
            <a:r>
              <a:rPr lang="en-US" altLang="en-US" sz="1800" smtClean="0">
                <a:latin typeface="Linux Libertine" charset="0"/>
                <a:ea typeface="Linux Libertine" charset="0"/>
                <a:cs typeface="Linux Libertine" charset="0"/>
              </a:rPr>
              <a:t>to previous leaf page</a:t>
            </a:r>
            <a:endParaRPr lang="en-US" altLang="en-US" sz="18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 flipH="1">
            <a:off x="2575034" y="4795746"/>
            <a:ext cx="55961" cy="45608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124"/>
          <p:cNvSpPr>
            <a:spLocks noChangeArrowheads="1"/>
          </p:cNvSpPr>
          <p:nvPr/>
        </p:nvSpPr>
        <p:spPr bwMode="auto">
          <a:xfrm>
            <a:off x="10598333" y="5251828"/>
            <a:ext cx="1154279" cy="920765"/>
          </a:xfrm>
          <a:prstGeom prst="rect">
            <a:avLst/>
          </a:prstGeom>
          <a:solidFill>
            <a:srgbClr val="F0FFE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en-US" sz="1800" dirty="0" smtClean="0">
                <a:latin typeface="Linux Libertine" charset="0"/>
                <a:ea typeface="Linux Libertine" charset="0"/>
                <a:cs typeface="Linux Libertine" charset="0"/>
              </a:rPr>
              <a:t>Pointer </a:t>
            </a:r>
            <a:r>
              <a:rPr lang="en-US" altLang="en-US" sz="1800" smtClean="0">
                <a:latin typeface="Linux Libertine" charset="0"/>
                <a:ea typeface="Linux Libertine" charset="0"/>
                <a:cs typeface="Linux Libertine" charset="0"/>
              </a:rPr>
              <a:t>to next </a:t>
            </a:r>
          </a:p>
          <a:p>
            <a:r>
              <a:rPr lang="en-US" altLang="en-US" sz="1800" dirty="0" smtClean="0">
                <a:latin typeface="Linux Libertine" charset="0"/>
                <a:ea typeface="Linux Libertine" charset="0"/>
                <a:cs typeface="Linux Libertine" charset="0"/>
              </a:rPr>
              <a:t>leaf page</a:t>
            </a:r>
            <a:endParaRPr lang="en-US" altLang="en-US" sz="18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10418018" y="4795746"/>
            <a:ext cx="961963" cy="45608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ight Arrow 31"/>
          <p:cNvSpPr/>
          <p:nvPr/>
        </p:nvSpPr>
        <p:spPr>
          <a:xfrm>
            <a:off x="11152133" y="4420831"/>
            <a:ext cx="600479" cy="129195"/>
          </a:xfrm>
          <a:prstGeom prst="rightArrow">
            <a:avLst>
              <a:gd name="adj1" fmla="val 33216"/>
              <a:gd name="adj2" fmla="val 1982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ight Arrow 68"/>
          <p:cNvSpPr/>
          <p:nvPr/>
        </p:nvSpPr>
        <p:spPr>
          <a:xfrm rot="10800000">
            <a:off x="1793386" y="4420830"/>
            <a:ext cx="626617" cy="129195"/>
          </a:xfrm>
          <a:prstGeom prst="rightArrow">
            <a:avLst>
              <a:gd name="adj1" fmla="val 33216"/>
              <a:gd name="adj2" fmla="val 1982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124"/>
          <p:cNvSpPr>
            <a:spLocks noChangeArrowheads="1"/>
          </p:cNvSpPr>
          <p:nvPr/>
        </p:nvSpPr>
        <p:spPr bwMode="auto">
          <a:xfrm>
            <a:off x="3467578" y="5504758"/>
            <a:ext cx="1005973" cy="3667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en-US" sz="1800" smtClean="0">
                <a:latin typeface="Linux Libertine" charset="0"/>
                <a:ea typeface="Linux Libertine" charset="0"/>
                <a:cs typeface="Linux Libertine" charset="0"/>
              </a:rPr>
              <a:t>Record 1</a:t>
            </a:r>
            <a:endParaRPr lang="en-US" altLang="en-US" sz="18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72" name="Right Arrow 71"/>
          <p:cNvSpPr/>
          <p:nvPr/>
        </p:nvSpPr>
        <p:spPr>
          <a:xfrm rot="3244943">
            <a:off x="3198614" y="5077293"/>
            <a:ext cx="894343" cy="99523"/>
          </a:xfrm>
          <a:prstGeom prst="rightArrow">
            <a:avLst>
              <a:gd name="adj1" fmla="val 33216"/>
              <a:gd name="adj2" fmla="val 1982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124"/>
          <p:cNvSpPr>
            <a:spLocks noChangeArrowheads="1"/>
          </p:cNvSpPr>
          <p:nvPr/>
        </p:nvSpPr>
        <p:spPr bwMode="auto">
          <a:xfrm>
            <a:off x="5104162" y="5504758"/>
            <a:ext cx="1005973" cy="3667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en-US" sz="1800" dirty="0" smtClean="0">
                <a:latin typeface="Linux Libertine" charset="0"/>
                <a:ea typeface="Linux Libertine" charset="0"/>
                <a:cs typeface="Linux Libertine" charset="0"/>
              </a:rPr>
              <a:t>Record 2</a:t>
            </a:r>
            <a:endParaRPr lang="en-US" altLang="en-US" sz="18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75" name="Right Arrow 74"/>
          <p:cNvSpPr/>
          <p:nvPr/>
        </p:nvSpPr>
        <p:spPr>
          <a:xfrm rot="4534689">
            <a:off x="4973020" y="5065340"/>
            <a:ext cx="757867" cy="99523"/>
          </a:xfrm>
          <a:prstGeom prst="rightArrow">
            <a:avLst>
              <a:gd name="adj1" fmla="val 33216"/>
              <a:gd name="adj2" fmla="val 1982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124"/>
          <p:cNvSpPr>
            <a:spLocks noChangeArrowheads="1"/>
          </p:cNvSpPr>
          <p:nvPr/>
        </p:nvSpPr>
        <p:spPr bwMode="auto">
          <a:xfrm>
            <a:off x="8124497" y="5504758"/>
            <a:ext cx="1021163" cy="3667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en-US" sz="1800" smtClean="0">
                <a:latin typeface="Linux Libertine" charset="0"/>
                <a:ea typeface="Linux Libertine" charset="0"/>
                <a:cs typeface="Linux Libertine" charset="0"/>
              </a:rPr>
              <a:t>Record n</a:t>
            </a:r>
            <a:endParaRPr lang="en-US" altLang="en-US" sz="18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77" name="Right Arrow 76"/>
          <p:cNvSpPr/>
          <p:nvPr/>
        </p:nvSpPr>
        <p:spPr>
          <a:xfrm rot="5400000">
            <a:off x="8206653" y="5075483"/>
            <a:ext cx="748239" cy="110311"/>
          </a:xfrm>
          <a:prstGeom prst="rightArrow">
            <a:avLst>
              <a:gd name="adj1" fmla="val 27435"/>
              <a:gd name="adj2" fmla="val 157986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Brace 32"/>
          <p:cNvSpPr/>
          <p:nvPr/>
        </p:nvSpPr>
        <p:spPr>
          <a:xfrm rot="16200000">
            <a:off x="2982612" y="3355590"/>
            <a:ext cx="156793" cy="1400900"/>
          </a:xfrm>
          <a:prstGeom prst="rightBrace">
            <a:avLst>
              <a:gd name="adj1" fmla="val 46656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ight Brace 78"/>
          <p:cNvSpPr/>
          <p:nvPr/>
        </p:nvSpPr>
        <p:spPr>
          <a:xfrm rot="16200000">
            <a:off x="3587666" y="717658"/>
            <a:ext cx="156793" cy="1868807"/>
          </a:xfrm>
          <a:prstGeom prst="rightBrace">
            <a:avLst>
              <a:gd name="adj1" fmla="val 46656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124"/>
          <p:cNvSpPr>
            <a:spLocks noChangeArrowheads="1"/>
          </p:cNvSpPr>
          <p:nvPr/>
        </p:nvSpPr>
        <p:spPr bwMode="auto">
          <a:xfrm>
            <a:off x="3025132" y="1255632"/>
            <a:ext cx="1279418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sz="1800" dirty="0" smtClean="0">
                <a:solidFill>
                  <a:srgbClr val="B08400"/>
                </a:solidFill>
                <a:latin typeface="Linux Libertine" charset="0"/>
                <a:ea typeface="Linux Libertine" charset="0"/>
                <a:cs typeface="Linux Libertine" charset="0"/>
              </a:rPr>
              <a:t>Index entry</a:t>
            </a:r>
            <a:endParaRPr lang="en-US" altLang="en-US" sz="1800" dirty="0">
              <a:solidFill>
                <a:srgbClr val="B08400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87" name="Rectangle 124"/>
          <p:cNvSpPr>
            <a:spLocks noChangeArrowheads="1"/>
          </p:cNvSpPr>
          <p:nvPr/>
        </p:nvSpPr>
        <p:spPr bwMode="auto">
          <a:xfrm>
            <a:off x="2407666" y="3642531"/>
            <a:ext cx="1279418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sz="1800" dirty="0" smtClean="0">
                <a:solidFill>
                  <a:srgbClr val="B08400"/>
                </a:solidFill>
                <a:latin typeface="Linux Libertine" charset="0"/>
                <a:ea typeface="Linux Libertine" charset="0"/>
                <a:cs typeface="Linux Libertine" charset="0"/>
              </a:rPr>
              <a:t>Data entry</a:t>
            </a:r>
            <a:endParaRPr lang="en-US" altLang="en-US" sz="1800" dirty="0">
              <a:solidFill>
                <a:srgbClr val="B08400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01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62" grpId="0" animBg="1"/>
      <p:bldP spid="65" grpId="0" animBg="1"/>
      <p:bldP spid="32" grpId="0" animBg="1"/>
      <p:bldP spid="69" grpId="0" animBg="1"/>
      <p:bldP spid="71" grpId="0" animBg="1"/>
      <p:bldP spid="72" grpId="0" animBg="1"/>
      <p:bldP spid="73" grpId="0" animBg="1"/>
      <p:bldP spid="75" grpId="0" animBg="1"/>
      <p:bldP spid="76" grpId="0" animBg="1"/>
      <p:bldP spid="77" grpId="0" animBg="1"/>
      <p:bldP spid="33" grpId="0" animBg="1"/>
      <p:bldP spid="8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39388" y="1389412"/>
            <a:ext cx="5393853" cy="496693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/>
              <a:t>Typical order = 100</a:t>
            </a:r>
          </a:p>
          <a:p>
            <a:pPr lvl="1">
              <a:lnSpc>
                <a:spcPct val="100000"/>
              </a:lnSpc>
            </a:pPr>
            <a:r>
              <a:rPr lang="en-US" sz="3600" dirty="0" smtClean="0"/>
              <a:t>i.e. each (non-root) node contains between 100 and 200 entries</a:t>
            </a:r>
          </a:p>
          <a:p>
            <a:pPr>
              <a:lnSpc>
                <a:spcPct val="100000"/>
              </a:lnSpc>
            </a:pPr>
            <a:r>
              <a:rPr lang="en-US" sz="4000" dirty="0" smtClean="0"/>
              <a:t>Typical fill factor = 67%</a:t>
            </a:r>
          </a:p>
          <a:p>
            <a:pPr lvl="1">
              <a:lnSpc>
                <a:spcPct val="100000"/>
              </a:lnSpc>
            </a:pPr>
            <a:r>
              <a:rPr lang="en-US" sz="3600" dirty="0" smtClean="0"/>
              <a:t>i.e. average fan-out = 133</a:t>
            </a:r>
          </a:p>
          <a:p>
            <a:pPr>
              <a:lnSpc>
                <a:spcPct val="100000"/>
              </a:lnSpc>
            </a:pPr>
            <a:endParaRPr lang="en-US" sz="4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err="1" smtClean="0"/>
              <a:t>B+trees</a:t>
            </a:r>
            <a:r>
              <a:rPr lang="en-US" sz="4800" dirty="0" smtClean="0"/>
              <a:t> in Practice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21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833241" y="1389412"/>
            <a:ext cx="5919371" cy="496693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000" dirty="0" smtClean="0"/>
              <a:t>Typical capacities</a:t>
            </a:r>
          </a:p>
          <a:p>
            <a:pPr lvl="1">
              <a:lnSpc>
                <a:spcPct val="100000"/>
              </a:lnSpc>
            </a:pPr>
            <a:r>
              <a:rPr lang="en-US" sz="3600" dirty="0" smtClean="0"/>
              <a:t>Height = 4</a:t>
            </a:r>
          </a:p>
          <a:p>
            <a:pPr lvl="2">
              <a:lnSpc>
                <a:spcPct val="100000"/>
              </a:lnSpc>
            </a:pPr>
            <a:r>
              <a:rPr lang="en-US" sz="3200" dirty="0" smtClean="0"/>
              <a:t>133</a:t>
            </a:r>
            <a:r>
              <a:rPr lang="en-US" sz="3200" baseline="30000" dirty="0" smtClean="0"/>
              <a:t>4</a:t>
            </a:r>
            <a:r>
              <a:rPr lang="en-US" sz="3200" dirty="0" smtClean="0"/>
              <a:t> = </a:t>
            </a:r>
            <a:r>
              <a:rPr lang="pt-BR" sz="3200" dirty="0"/>
              <a:t>312,900,700 </a:t>
            </a:r>
            <a:r>
              <a:rPr lang="pt-BR" sz="3200" dirty="0" err="1" smtClean="0"/>
              <a:t>records</a:t>
            </a:r>
            <a:endParaRPr lang="pt-BR" sz="3200" dirty="0" smtClean="0"/>
          </a:p>
          <a:p>
            <a:pPr lvl="1">
              <a:lnSpc>
                <a:spcPct val="100000"/>
              </a:lnSpc>
            </a:pPr>
            <a:r>
              <a:rPr lang="en-US" sz="3600" dirty="0"/>
              <a:t>Height = </a:t>
            </a:r>
            <a:r>
              <a:rPr lang="en-US" sz="3600" dirty="0" smtClean="0"/>
              <a:t>3</a:t>
            </a:r>
            <a:endParaRPr lang="en-US" sz="3600" dirty="0"/>
          </a:p>
          <a:p>
            <a:pPr lvl="2">
              <a:lnSpc>
                <a:spcPct val="100000"/>
              </a:lnSpc>
            </a:pPr>
            <a:r>
              <a:rPr lang="en-US" sz="3200" dirty="0" smtClean="0"/>
              <a:t>133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</a:t>
            </a:r>
            <a:r>
              <a:rPr lang="en-US" sz="3200" dirty="0"/>
              <a:t>= </a:t>
            </a:r>
            <a:r>
              <a:rPr lang="en-US" sz="3200" dirty="0" smtClean="0"/>
              <a:t>   </a:t>
            </a:r>
            <a:r>
              <a:rPr lang="is-IS" sz="3200" dirty="0" smtClean="0"/>
              <a:t>2,352,637</a:t>
            </a:r>
            <a:r>
              <a:rPr lang="pt-BR" sz="3200" dirty="0" smtClean="0"/>
              <a:t> </a:t>
            </a:r>
            <a:r>
              <a:rPr lang="pt-BR" sz="3200" dirty="0" err="1"/>
              <a:t>records</a:t>
            </a:r>
            <a:endParaRPr lang="en-US" sz="4000" dirty="0" smtClean="0"/>
          </a:p>
          <a:p>
            <a:pPr>
              <a:lnSpc>
                <a:spcPct val="100000"/>
              </a:lnSpc>
            </a:pPr>
            <a:r>
              <a:rPr lang="en-US" sz="4000" dirty="0" smtClean="0"/>
              <a:t>Can often hold top levels in buffer pool</a:t>
            </a:r>
          </a:p>
          <a:p>
            <a:pPr lvl="1">
              <a:lnSpc>
                <a:spcPct val="100000"/>
              </a:lnSpc>
            </a:pPr>
            <a:r>
              <a:rPr lang="en-US" sz="3300" dirty="0" smtClean="0"/>
              <a:t>Level 1 =           1 page = 8KB</a:t>
            </a:r>
          </a:p>
          <a:p>
            <a:pPr lvl="1">
              <a:lnSpc>
                <a:spcPct val="100000"/>
              </a:lnSpc>
            </a:pPr>
            <a:r>
              <a:rPr lang="en-US" sz="3300" dirty="0" smtClean="0"/>
              <a:t>Level 2 =      133 pages = 1 MB</a:t>
            </a:r>
          </a:p>
          <a:p>
            <a:pPr lvl="1">
              <a:lnSpc>
                <a:spcPct val="100000"/>
              </a:lnSpc>
            </a:pPr>
            <a:r>
              <a:rPr lang="en-US" sz="3300" dirty="0" smtClean="0"/>
              <a:t>Level 3 = 17,689 </a:t>
            </a:r>
            <a:r>
              <a:rPr lang="en-US" sz="3300" dirty="0"/>
              <a:t>pages = 133 MB</a:t>
            </a:r>
          </a:p>
        </p:txBody>
      </p:sp>
    </p:spTree>
    <p:extLst>
      <p:ext uri="{BB962C8B-B14F-4D97-AF65-F5344CB8AC3E}">
        <p14:creationId xmlns:p14="http://schemas.microsoft.com/office/powerpoint/2010/main" val="84847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39388" y="1389412"/>
            <a:ext cx="11313224" cy="4966939"/>
          </a:xfrm>
        </p:spPr>
        <p:txBody>
          <a:bodyPr>
            <a:normAutofit fontScale="85000" lnSpcReduction="20000"/>
          </a:bodyPr>
          <a:lstStyle/>
          <a:p>
            <a:pPr marL="342900">
              <a:lnSpc>
                <a:spcPct val="100000"/>
              </a:lnSpc>
            </a:pPr>
            <a:r>
              <a:rPr lang="en-US" sz="4000" dirty="0"/>
              <a:t>A </a:t>
            </a:r>
            <a:r>
              <a:rPr lang="en-US" sz="4000" dirty="0" err="1" smtClean="0"/>
              <a:t>B+tree</a:t>
            </a:r>
            <a:r>
              <a:rPr lang="en-US" sz="4000" dirty="0" smtClean="0"/>
              <a:t> </a:t>
            </a:r>
            <a:r>
              <a:rPr lang="en-US" sz="4000" dirty="0"/>
              <a:t>supports the following </a:t>
            </a:r>
            <a:r>
              <a:rPr lang="en-US" sz="4000" dirty="0" smtClean="0"/>
              <a:t>operations</a:t>
            </a:r>
          </a:p>
          <a:p>
            <a:pPr marL="800100" lvl="1">
              <a:lnSpc>
                <a:spcPct val="100000"/>
              </a:lnSpc>
            </a:pPr>
            <a:r>
              <a:rPr lang="en-US" sz="3600" dirty="0" smtClean="0"/>
              <a:t>Equality search</a:t>
            </a:r>
          </a:p>
          <a:p>
            <a:pPr marL="1257300" lvl="2">
              <a:lnSpc>
                <a:spcPct val="100000"/>
              </a:lnSpc>
            </a:pPr>
            <a:r>
              <a:rPr lang="en-US" sz="3300" dirty="0" smtClean="0"/>
              <a:t>e.g. find all records with search key value equal to </a:t>
            </a:r>
            <a:r>
              <a:rPr lang="en-US" sz="3300" i="1" dirty="0" smtClean="0"/>
              <a:t>v</a:t>
            </a:r>
            <a:endParaRPr lang="en-US" sz="3300" dirty="0" smtClean="0"/>
          </a:p>
          <a:p>
            <a:pPr marL="800100" lvl="1">
              <a:lnSpc>
                <a:spcPct val="100000"/>
              </a:lnSpc>
            </a:pPr>
            <a:r>
              <a:rPr lang="en-US" sz="4000" dirty="0" smtClean="0"/>
              <a:t>Range search</a:t>
            </a:r>
          </a:p>
          <a:p>
            <a:pPr marL="1257300" lvl="2">
              <a:lnSpc>
                <a:spcPct val="100000"/>
              </a:lnSpc>
            </a:pPr>
            <a:r>
              <a:rPr lang="en-US" sz="3300" dirty="0"/>
              <a:t>e.g. find all records with search key </a:t>
            </a:r>
            <a:r>
              <a:rPr lang="en-US" sz="3300" dirty="0" smtClean="0"/>
              <a:t>value between </a:t>
            </a:r>
            <a:r>
              <a:rPr lang="en-US" sz="3300" i="1" dirty="0" smtClean="0"/>
              <a:t>v</a:t>
            </a:r>
            <a:r>
              <a:rPr lang="en-US" sz="3300" dirty="0" smtClean="0"/>
              <a:t> and </a:t>
            </a:r>
            <a:r>
              <a:rPr lang="en-US" sz="3300" i="1" dirty="0" smtClean="0"/>
              <a:t>v</a:t>
            </a:r>
            <a:r>
              <a:rPr lang="en-US" sz="3300" dirty="0" smtClean="0"/>
              <a:t>’</a:t>
            </a:r>
          </a:p>
          <a:p>
            <a:pPr marL="800100" lvl="1">
              <a:lnSpc>
                <a:spcPct val="100000"/>
              </a:lnSpc>
            </a:pPr>
            <a:r>
              <a:rPr lang="en-US" sz="4000" dirty="0" smtClean="0"/>
              <a:t>Insert</a:t>
            </a:r>
          </a:p>
          <a:p>
            <a:pPr marL="1257300" lvl="2">
              <a:lnSpc>
                <a:spcPct val="100000"/>
              </a:lnSpc>
            </a:pPr>
            <a:r>
              <a:rPr lang="en-US" sz="3300" dirty="0" smtClean="0"/>
              <a:t>e.g. insert a record with search key value </a:t>
            </a:r>
            <a:r>
              <a:rPr lang="en-US" sz="3300" i="1" dirty="0" smtClean="0"/>
              <a:t>v</a:t>
            </a:r>
            <a:endParaRPr lang="en-US" sz="3300" dirty="0" smtClean="0"/>
          </a:p>
          <a:p>
            <a:pPr marL="800100" lvl="1">
              <a:lnSpc>
                <a:spcPct val="100000"/>
              </a:lnSpc>
            </a:pPr>
            <a:r>
              <a:rPr lang="en-US" sz="4000" dirty="0" smtClean="0"/>
              <a:t>Delete</a:t>
            </a:r>
          </a:p>
          <a:p>
            <a:pPr marL="1257300" lvl="2">
              <a:lnSpc>
                <a:spcPct val="100000"/>
              </a:lnSpc>
            </a:pPr>
            <a:r>
              <a:rPr lang="en-US" sz="3300" dirty="0" smtClean="0"/>
              <a:t>e.g. delete </a:t>
            </a:r>
            <a:r>
              <a:rPr lang="en-US" sz="3300" dirty="0"/>
              <a:t>a record with search key </a:t>
            </a:r>
            <a:r>
              <a:rPr lang="en-US" sz="3300" dirty="0" smtClean="0"/>
              <a:t>value </a:t>
            </a:r>
            <a:r>
              <a:rPr lang="en-US" sz="3300" i="1" dirty="0" smtClean="0"/>
              <a:t>v</a:t>
            </a:r>
            <a:endParaRPr lang="en-US" sz="3300" dirty="0" smtClean="0"/>
          </a:p>
          <a:p>
            <a:pPr marL="800100" lvl="1">
              <a:lnSpc>
                <a:spcPct val="100000"/>
              </a:lnSpc>
            </a:pPr>
            <a:r>
              <a:rPr lang="en-US" sz="4000" dirty="0" smtClean="0"/>
              <a:t>Bulk loading</a:t>
            </a:r>
          </a:p>
          <a:p>
            <a:pPr marL="1257300" lvl="2">
              <a:lnSpc>
                <a:spcPct val="100000"/>
              </a:lnSpc>
            </a:pPr>
            <a:r>
              <a:rPr lang="en-US" sz="3600" dirty="0"/>
              <a:t>e.g. </a:t>
            </a:r>
            <a:r>
              <a:rPr lang="en-US" sz="3600" dirty="0" smtClean="0"/>
              <a:t>insert a collection of records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Operations on </a:t>
            </a:r>
            <a:r>
              <a:rPr lang="en-US" sz="4800" dirty="0" err="1" smtClean="0"/>
              <a:t>B+trees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64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Equality Search: </a:t>
            </a:r>
            <a:r>
              <a:rPr lang="en-US" sz="4800" dirty="0" smtClean="0"/>
              <a:t>Example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23</a:t>
            </a:fld>
            <a:endParaRPr lang="en-US"/>
          </a:p>
        </p:txBody>
      </p:sp>
      <p:sp>
        <p:nvSpPr>
          <p:cNvPr id="51" name="Content Placeholder 2"/>
          <p:cNvSpPr>
            <a:spLocks noGrp="1"/>
          </p:cNvSpPr>
          <p:nvPr>
            <p:ph idx="1"/>
          </p:nvPr>
        </p:nvSpPr>
        <p:spPr>
          <a:xfrm>
            <a:off x="491941" y="1378614"/>
            <a:ext cx="11163386" cy="14373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dirty="0"/>
              <a:t>Find </a:t>
            </a:r>
            <a:r>
              <a:rPr lang="en-US" sz="4000" dirty="0" smtClean="0"/>
              <a:t>the record </a:t>
            </a:r>
            <a:r>
              <a:rPr lang="en-US" sz="4000" dirty="0"/>
              <a:t>with search key value </a:t>
            </a:r>
            <a:r>
              <a:rPr lang="en-US" sz="4000" dirty="0" smtClean="0"/>
              <a:t>38</a:t>
            </a:r>
            <a:endParaRPr lang="en-US" sz="4000" i="1" dirty="0" smtClean="0"/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196915"/>
              </p:ext>
            </p:extLst>
          </p:nvPr>
        </p:nvGraphicFramePr>
        <p:xfrm>
          <a:off x="4674811" y="3146142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30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6" name="Straight Arrow Connector 55"/>
          <p:cNvCxnSpPr>
            <a:endCxn id="65" idx="0"/>
          </p:cNvCxnSpPr>
          <p:nvPr/>
        </p:nvCxnSpPr>
        <p:spPr>
          <a:xfrm>
            <a:off x="7520933" y="3336150"/>
            <a:ext cx="3269323" cy="64638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64" idx="0"/>
          </p:cNvCxnSpPr>
          <p:nvPr/>
        </p:nvCxnSpPr>
        <p:spPr>
          <a:xfrm>
            <a:off x="6782003" y="3342606"/>
            <a:ext cx="1701321" cy="63992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61" idx="0"/>
          </p:cNvCxnSpPr>
          <p:nvPr/>
        </p:nvCxnSpPr>
        <p:spPr>
          <a:xfrm flipH="1">
            <a:off x="1469929" y="3326843"/>
            <a:ext cx="3314160" cy="65568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62" idx="0"/>
          </p:cNvCxnSpPr>
          <p:nvPr/>
        </p:nvCxnSpPr>
        <p:spPr>
          <a:xfrm flipH="1">
            <a:off x="3819225" y="3326844"/>
            <a:ext cx="1619722" cy="6556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63" idx="0"/>
          </p:cNvCxnSpPr>
          <p:nvPr/>
        </p:nvCxnSpPr>
        <p:spPr>
          <a:xfrm flipH="1">
            <a:off x="6150953" y="3349793"/>
            <a:ext cx="3070" cy="63273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58171"/>
              </p:ext>
            </p:extLst>
          </p:nvPr>
        </p:nvGraphicFramePr>
        <p:xfrm>
          <a:off x="571345" y="3982532"/>
          <a:ext cx="17971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52"/>
                <a:gridCol w="348416"/>
                <a:gridCol w="348416"/>
                <a:gridCol w="348416"/>
                <a:gridCol w="348416"/>
                <a:gridCol w="20175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7*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85997"/>
              </p:ext>
            </p:extLst>
          </p:nvPr>
        </p:nvGraphicFramePr>
        <p:xfrm>
          <a:off x="2914231" y="3982532"/>
          <a:ext cx="18099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44"/>
                <a:gridCol w="365125"/>
                <a:gridCol w="365125"/>
                <a:gridCol w="365125"/>
                <a:gridCol w="365125"/>
                <a:gridCol w="17474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16*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396847"/>
              </p:ext>
            </p:extLst>
          </p:nvPr>
        </p:nvGraphicFramePr>
        <p:xfrm>
          <a:off x="5257117" y="3982532"/>
          <a:ext cx="17876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686"/>
                <a:gridCol w="346575"/>
                <a:gridCol w="346575"/>
                <a:gridCol w="346575"/>
                <a:gridCol w="346575"/>
                <a:gridCol w="20068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20*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22*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13725"/>
              </p:ext>
            </p:extLst>
          </p:nvPr>
        </p:nvGraphicFramePr>
        <p:xfrm>
          <a:off x="7587180" y="3982532"/>
          <a:ext cx="17922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02"/>
                <a:gridCol w="343571"/>
                <a:gridCol w="343571"/>
                <a:gridCol w="343571"/>
                <a:gridCol w="343571"/>
                <a:gridCol w="20900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27*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898682"/>
              </p:ext>
            </p:extLst>
          </p:nvPr>
        </p:nvGraphicFramePr>
        <p:xfrm>
          <a:off x="9925185" y="3982532"/>
          <a:ext cx="173014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55"/>
                <a:gridCol w="331658"/>
                <a:gridCol w="331658"/>
                <a:gridCol w="331658"/>
                <a:gridCol w="331658"/>
                <a:gridCol w="20175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33*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38*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6" name="Straight Arrow Connector 65"/>
          <p:cNvCxnSpPr/>
          <p:nvPr/>
        </p:nvCxnSpPr>
        <p:spPr>
          <a:xfrm flipH="1">
            <a:off x="2368513" y="4043122"/>
            <a:ext cx="608668" cy="36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2311728" y="4278979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4711398" y="4043122"/>
            <a:ext cx="608668" cy="36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4654613" y="4278979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7044790" y="4043122"/>
            <a:ext cx="608668" cy="36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6988005" y="4278979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>
            <a:off x="9379469" y="4043122"/>
            <a:ext cx="608668" cy="36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9322684" y="4278979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069541" y="2958353"/>
            <a:ext cx="2124635" cy="1"/>
          </a:xfrm>
          <a:prstGeom prst="straightConnector1">
            <a:avLst/>
          </a:prstGeom>
          <a:ln w="3810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7289256" y="2971766"/>
            <a:ext cx="2540544" cy="923132"/>
          </a:xfrm>
          <a:prstGeom prst="straightConnector1">
            <a:avLst/>
          </a:prstGeom>
          <a:ln w="3810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9925185" y="3866417"/>
            <a:ext cx="1063306" cy="1245"/>
          </a:xfrm>
          <a:prstGeom prst="straightConnector1">
            <a:avLst/>
          </a:prstGeom>
          <a:ln w="3810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861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Range Search: </a:t>
            </a:r>
            <a:r>
              <a:rPr lang="en-US" sz="4800" dirty="0" smtClean="0"/>
              <a:t>Example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24</a:t>
            </a:fld>
            <a:endParaRPr lang="en-US"/>
          </a:p>
        </p:txBody>
      </p:sp>
      <p:sp>
        <p:nvSpPr>
          <p:cNvPr id="51" name="Content Placeholder 2"/>
          <p:cNvSpPr>
            <a:spLocks noGrp="1"/>
          </p:cNvSpPr>
          <p:nvPr>
            <p:ph idx="1"/>
          </p:nvPr>
        </p:nvSpPr>
        <p:spPr>
          <a:xfrm>
            <a:off x="491941" y="1378614"/>
            <a:ext cx="11163386" cy="14373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dirty="0" smtClean="0"/>
              <a:t>Find all records with search key values </a:t>
            </a:r>
            <a:r>
              <a:rPr lang="en-US" sz="3600" dirty="0"/>
              <a:t>≥ 15 and </a:t>
            </a:r>
            <a:r>
              <a:rPr lang="en-US" sz="3600" dirty="0" smtClean="0"/>
              <a:t>&lt; 35</a:t>
            </a:r>
            <a:endParaRPr lang="en-US" sz="3600" i="1" dirty="0" smtClean="0"/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196915"/>
              </p:ext>
            </p:extLst>
          </p:nvPr>
        </p:nvGraphicFramePr>
        <p:xfrm>
          <a:off x="4674811" y="3146142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30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6" name="Straight Arrow Connector 55"/>
          <p:cNvCxnSpPr>
            <a:endCxn id="65" idx="0"/>
          </p:cNvCxnSpPr>
          <p:nvPr/>
        </p:nvCxnSpPr>
        <p:spPr>
          <a:xfrm>
            <a:off x="7520933" y="3336150"/>
            <a:ext cx="3269323" cy="64638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64" idx="0"/>
          </p:cNvCxnSpPr>
          <p:nvPr/>
        </p:nvCxnSpPr>
        <p:spPr>
          <a:xfrm>
            <a:off x="6782003" y="3342606"/>
            <a:ext cx="1701321" cy="63992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61" idx="0"/>
          </p:cNvCxnSpPr>
          <p:nvPr/>
        </p:nvCxnSpPr>
        <p:spPr>
          <a:xfrm flipH="1">
            <a:off x="1469929" y="3326843"/>
            <a:ext cx="3314160" cy="65568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62" idx="0"/>
          </p:cNvCxnSpPr>
          <p:nvPr/>
        </p:nvCxnSpPr>
        <p:spPr>
          <a:xfrm flipH="1">
            <a:off x="3819225" y="3326844"/>
            <a:ext cx="1619722" cy="6556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63" idx="0"/>
          </p:cNvCxnSpPr>
          <p:nvPr/>
        </p:nvCxnSpPr>
        <p:spPr>
          <a:xfrm flipH="1">
            <a:off x="6150953" y="3349793"/>
            <a:ext cx="3070" cy="63273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58171"/>
              </p:ext>
            </p:extLst>
          </p:nvPr>
        </p:nvGraphicFramePr>
        <p:xfrm>
          <a:off x="571345" y="3982532"/>
          <a:ext cx="17971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52"/>
                <a:gridCol w="348416"/>
                <a:gridCol w="348416"/>
                <a:gridCol w="348416"/>
                <a:gridCol w="348416"/>
                <a:gridCol w="20175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7*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85997"/>
              </p:ext>
            </p:extLst>
          </p:nvPr>
        </p:nvGraphicFramePr>
        <p:xfrm>
          <a:off x="2914231" y="3982532"/>
          <a:ext cx="18099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44"/>
                <a:gridCol w="365125"/>
                <a:gridCol w="365125"/>
                <a:gridCol w="365125"/>
                <a:gridCol w="365125"/>
                <a:gridCol w="17474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16*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396847"/>
              </p:ext>
            </p:extLst>
          </p:nvPr>
        </p:nvGraphicFramePr>
        <p:xfrm>
          <a:off x="5257117" y="3982532"/>
          <a:ext cx="17876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686"/>
                <a:gridCol w="346575"/>
                <a:gridCol w="346575"/>
                <a:gridCol w="346575"/>
                <a:gridCol w="346575"/>
                <a:gridCol w="20068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20*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22*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13725"/>
              </p:ext>
            </p:extLst>
          </p:nvPr>
        </p:nvGraphicFramePr>
        <p:xfrm>
          <a:off x="7587180" y="3982532"/>
          <a:ext cx="17922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02"/>
                <a:gridCol w="343571"/>
                <a:gridCol w="343571"/>
                <a:gridCol w="343571"/>
                <a:gridCol w="343571"/>
                <a:gridCol w="20900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27*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898682"/>
              </p:ext>
            </p:extLst>
          </p:nvPr>
        </p:nvGraphicFramePr>
        <p:xfrm>
          <a:off x="9925185" y="3982532"/>
          <a:ext cx="173014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55"/>
                <a:gridCol w="331658"/>
                <a:gridCol w="331658"/>
                <a:gridCol w="331658"/>
                <a:gridCol w="331658"/>
                <a:gridCol w="20175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33*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38*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6" name="Straight Arrow Connector 65"/>
          <p:cNvCxnSpPr/>
          <p:nvPr/>
        </p:nvCxnSpPr>
        <p:spPr>
          <a:xfrm flipH="1">
            <a:off x="2368513" y="4043122"/>
            <a:ext cx="608668" cy="36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2311728" y="4278979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4711398" y="4043122"/>
            <a:ext cx="608668" cy="36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4654613" y="4278979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7044790" y="4043122"/>
            <a:ext cx="608668" cy="36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6988005" y="4278979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>
            <a:off x="9379469" y="4043122"/>
            <a:ext cx="608668" cy="36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9322684" y="4278979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081523" y="3018304"/>
            <a:ext cx="760836" cy="0"/>
          </a:xfrm>
          <a:prstGeom prst="straightConnector1">
            <a:avLst/>
          </a:prstGeom>
          <a:ln w="3810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2914231" y="3030396"/>
            <a:ext cx="2768442" cy="878744"/>
          </a:xfrm>
          <a:prstGeom prst="straightConnector1">
            <a:avLst/>
          </a:prstGeom>
          <a:ln w="3810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603812" y="3864753"/>
            <a:ext cx="7271750" cy="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055499" y="3856504"/>
            <a:ext cx="548313" cy="8249"/>
          </a:xfrm>
          <a:prstGeom prst="straightConnector1">
            <a:avLst/>
          </a:prstGeom>
          <a:ln w="3810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11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Insertion: Example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25</a:t>
            </a:fld>
            <a:endParaRPr lang="en-US"/>
          </a:p>
        </p:txBody>
      </p:sp>
      <p:sp>
        <p:nvSpPr>
          <p:cNvPr id="51" name="Content Placeholder 2"/>
          <p:cNvSpPr>
            <a:spLocks noGrp="1"/>
          </p:cNvSpPr>
          <p:nvPr>
            <p:ph idx="1"/>
          </p:nvPr>
        </p:nvSpPr>
        <p:spPr>
          <a:xfrm>
            <a:off x="491941" y="1378614"/>
            <a:ext cx="11163386" cy="14373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/>
              <a:t>Insert 8*</a:t>
            </a:r>
            <a:endParaRPr lang="en-US" sz="4000" i="1" dirty="0" smtClean="0"/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196915"/>
              </p:ext>
            </p:extLst>
          </p:nvPr>
        </p:nvGraphicFramePr>
        <p:xfrm>
          <a:off x="4674811" y="3146142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30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6" name="Straight Arrow Connector 55"/>
          <p:cNvCxnSpPr>
            <a:endCxn id="65" idx="0"/>
          </p:cNvCxnSpPr>
          <p:nvPr/>
        </p:nvCxnSpPr>
        <p:spPr>
          <a:xfrm>
            <a:off x="7520933" y="3336150"/>
            <a:ext cx="3269323" cy="64638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64" idx="0"/>
          </p:cNvCxnSpPr>
          <p:nvPr/>
        </p:nvCxnSpPr>
        <p:spPr>
          <a:xfrm>
            <a:off x="6782003" y="3342606"/>
            <a:ext cx="1701321" cy="63992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61" idx="0"/>
          </p:cNvCxnSpPr>
          <p:nvPr/>
        </p:nvCxnSpPr>
        <p:spPr>
          <a:xfrm flipH="1">
            <a:off x="1469929" y="3326843"/>
            <a:ext cx="3314160" cy="65568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62" idx="0"/>
          </p:cNvCxnSpPr>
          <p:nvPr/>
        </p:nvCxnSpPr>
        <p:spPr>
          <a:xfrm flipH="1">
            <a:off x="3819225" y="3326844"/>
            <a:ext cx="1619722" cy="6556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63" idx="0"/>
          </p:cNvCxnSpPr>
          <p:nvPr/>
        </p:nvCxnSpPr>
        <p:spPr>
          <a:xfrm flipH="1">
            <a:off x="6150953" y="3349793"/>
            <a:ext cx="3070" cy="63273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58171"/>
              </p:ext>
            </p:extLst>
          </p:nvPr>
        </p:nvGraphicFramePr>
        <p:xfrm>
          <a:off x="571345" y="3982532"/>
          <a:ext cx="17971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52"/>
                <a:gridCol w="348416"/>
                <a:gridCol w="348416"/>
                <a:gridCol w="348416"/>
                <a:gridCol w="348416"/>
                <a:gridCol w="20175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7*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85997"/>
              </p:ext>
            </p:extLst>
          </p:nvPr>
        </p:nvGraphicFramePr>
        <p:xfrm>
          <a:off x="2914231" y="3982532"/>
          <a:ext cx="18099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44"/>
                <a:gridCol w="365125"/>
                <a:gridCol w="365125"/>
                <a:gridCol w="365125"/>
                <a:gridCol w="365125"/>
                <a:gridCol w="17474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16*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396847"/>
              </p:ext>
            </p:extLst>
          </p:nvPr>
        </p:nvGraphicFramePr>
        <p:xfrm>
          <a:off x="5257117" y="3982532"/>
          <a:ext cx="17876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686"/>
                <a:gridCol w="346575"/>
                <a:gridCol w="346575"/>
                <a:gridCol w="346575"/>
                <a:gridCol w="346575"/>
                <a:gridCol w="20068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20*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22*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13725"/>
              </p:ext>
            </p:extLst>
          </p:nvPr>
        </p:nvGraphicFramePr>
        <p:xfrm>
          <a:off x="7587180" y="3982532"/>
          <a:ext cx="17922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02"/>
                <a:gridCol w="343571"/>
                <a:gridCol w="343571"/>
                <a:gridCol w="343571"/>
                <a:gridCol w="343571"/>
                <a:gridCol w="20900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27*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898682"/>
              </p:ext>
            </p:extLst>
          </p:nvPr>
        </p:nvGraphicFramePr>
        <p:xfrm>
          <a:off x="9925185" y="3982532"/>
          <a:ext cx="173014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55"/>
                <a:gridCol w="331658"/>
                <a:gridCol w="331658"/>
                <a:gridCol w="331658"/>
                <a:gridCol w="331658"/>
                <a:gridCol w="20175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33*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38*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6" name="Straight Arrow Connector 65"/>
          <p:cNvCxnSpPr/>
          <p:nvPr/>
        </p:nvCxnSpPr>
        <p:spPr>
          <a:xfrm flipH="1">
            <a:off x="2368513" y="4043122"/>
            <a:ext cx="608668" cy="36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2311728" y="4278979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4711398" y="4043122"/>
            <a:ext cx="608668" cy="36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4654613" y="4278979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7044790" y="4043122"/>
            <a:ext cx="608668" cy="36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6988005" y="4278979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>
            <a:off x="9379469" y="4043122"/>
            <a:ext cx="608668" cy="36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9322684" y="4278979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303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Insertion: Example (Cont.)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26</a:t>
            </a:fld>
            <a:endParaRPr lang="en-US"/>
          </a:p>
        </p:txBody>
      </p:sp>
      <p:sp>
        <p:nvSpPr>
          <p:cNvPr id="51" name="Content Placeholder 2"/>
          <p:cNvSpPr>
            <a:spLocks noGrp="1"/>
          </p:cNvSpPr>
          <p:nvPr>
            <p:ph idx="1"/>
          </p:nvPr>
        </p:nvSpPr>
        <p:spPr>
          <a:xfrm>
            <a:off x="491941" y="1378614"/>
            <a:ext cx="11163386" cy="14373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/>
              <a:t>Insert 8*</a:t>
            </a:r>
            <a:endParaRPr lang="en-US" sz="4000" i="1" dirty="0" smtClean="0"/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37023"/>
              </p:ext>
            </p:extLst>
          </p:nvPr>
        </p:nvGraphicFramePr>
        <p:xfrm>
          <a:off x="4674811" y="3146142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13</a:t>
                      </a:r>
                      <a:endParaRPr lang="en-US" b="0" dirty="0">
                        <a:solidFill>
                          <a:srgbClr val="FF0000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30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6" name="Straight Arrow Connector 55"/>
          <p:cNvCxnSpPr>
            <a:endCxn id="65" idx="0"/>
          </p:cNvCxnSpPr>
          <p:nvPr/>
        </p:nvCxnSpPr>
        <p:spPr>
          <a:xfrm>
            <a:off x="7520933" y="3336150"/>
            <a:ext cx="3269323" cy="64638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64" idx="0"/>
          </p:cNvCxnSpPr>
          <p:nvPr/>
        </p:nvCxnSpPr>
        <p:spPr>
          <a:xfrm>
            <a:off x="6782003" y="3342606"/>
            <a:ext cx="1701321" cy="63992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61" idx="0"/>
          </p:cNvCxnSpPr>
          <p:nvPr/>
        </p:nvCxnSpPr>
        <p:spPr>
          <a:xfrm flipH="1">
            <a:off x="1469929" y="3326843"/>
            <a:ext cx="3314160" cy="655689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62" idx="0"/>
          </p:cNvCxnSpPr>
          <p:nvPr/>
        </p:nvCxnSpPr>
        <p:spPr>
          <a:xfrm flipH="1">
            <a:off x="3819225" y="3326844"/>
            <a:ext cx="1619722" cy="6556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63" idx="0"/>
          </p:cNvCxnSpPr>
          <p:nvPr/>
        </p:nvCxnSpPr>
        <p:spPr>
          <a:xfrm flipH="1">
            <a:off x="6150953" y="3349793"/>
            <a:ext cx="3070" cy="63273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864889"/>
              </p:ext>
            </p:extLst>
          </p:nvPr>
        </p:nvGraphicFramePr>
        <p:xfrm>
          <a:off x="571345" y="3982532"/>
          <a:ext cx="17971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52"/>
                <a:gridCol w="348416"/>
                <a:gridCol w="348416"/>
                <a:gridCol w="348416"/>
                <a:gridCol w="348416"/>
                <a:gridCol w="20175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rgbClr val="FF0000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7*</a:t>
                      </a:r>
                      <a:endParaRPr lang="en-US" sz="1800" b="0" kern="1200" dirty="0">
                        <a:solidFill>
                          <a:srgbClr val="FF0000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92777"/>
              </p:ext>
            </p:extLst>
          </p:nvPr>
        </p:nvGraphicFramePr>
        <p:xfrm>
          <a:off x="2914231" y="3982532"/>
          <a:ext cx="18099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44"/>
                <a:gridCol w="365125"/>
                <a:gridCol w="365125"/>
                <a:gridCol w="365125"/>
                <a:gridCol w="365125"/>
                <a:gridCol w="17474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16*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974357"/>
              </p:ext>
            </p:extLst>
          </p:nvPr>
        </p:nvGraphicFramePr>
        <p:xfrm>
          <a:off x="5257117" y="3982532"/>
          <a:ext cx="17876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686"/>
                <a:gridCol w="346575"/>
                <a:gridCol w="346575"/>
                <a:gridCol w="346575"/>
                <a:gridCol w="346575"/>
                <a:gridCol w="20068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20*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22*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021524"/>
              </p:ext>
            </p:extLst>
          </p:nvPr>
        </p:nvGraphicFramePr>
        <p:xfrm>
          <a:off x="7587180" y="3982532"/>
          <a:ext cx="17922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02"/>
                <a:gridCol w="343571"/>
                <a:gridCol w="343571"/>
                <a:gridCol w="343571"/>
                <a:gridCol w="343571"/>
                <a:gridCol w="20900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27*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385119"/>
              </p:ext>
            </p:extLst>
          </p:nvPr>
        </p:nvGraphicFramePr>
        <p:xfrm>
          <a:off x="9925185" y="3982532"/>
          <a:ext cx="173014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55"/>
                <a:gridCol w="331658"/>
                <a:gridCol w="331658"/>
                <a:gridCol w="331658"/>
                <a:gridCol w="331658"/>
                <a:gridCol w="20175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33*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38*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6" name="Straight Arrow Connector 65"/>
          <p:cNvCxnSpPr/>
          <p:nvPr/>
        </p:nvCxnSpPr>
        <p:spPr>
          <a:xfrm flipH="1">
            <a:off x="2368513" y="4043122"/>
            <a:ext cx="608668" cy="36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2311728" y="4278979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4711398" y="4043122"/>
            <a:ext cx="608668" cy="36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4654613" y="4278979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7044790" y="4043122"/>
            <a:ext cx="608668" cy="36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6988005" y="4278979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>
            <a:off x="9379469" y="4043122"/>
            <a:ext cx="608668" cy="36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9322684" y="4278979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Content Placeholder 2"/>
          <p:cNvSpPr txBox="1">
            <a:spLocks/>
          </p:cNvSpPr>
          <p:nvPr/>
        </p:nvSpPr>
        <p:spPr>
          <a:xfrm>
            <a:off x="917845" y="4638221"/>
            <a:ext cx="1104167" cy="523220"/>
          </a:xfrm>
          <a:prstGeom prst="rect">
            <a:avLst/>
          </a:prstGeom>
          <a:solidFill>
            <a:srgbClr val="FAE4D7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4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2800" dirty="0" smtClean="0"/>
              <a:t>Split!</a:t>
            </a:r>
            <a:endParaRPr lang="en-US" sz="28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43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Insertion</a:t>
            </a:r>
            <a:r>
              <a:rPr lang="en-US" sz="4800" smtClean="0"/>
              <a:t>: Example (Cont.)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27</a:t>
            </a:fld>
            <a:endParaRPr lang="en-US"/>
          </a:p>
        </p:txBody>
      </p:sp>
      <p:sp>
        <p:nvSpPr>
          <p:cNvPr id="51" name="Content Placeholder 2"/>
          <p:cNvSpPr>
            <a:spLocks noGrp="1"/>
          </p:cNvSpPr>
          <p:nvPr>
            <p:ph idx="1"/>
          </p:nvPr>
        </p:nvSpPr>
        <p:spPr>
          <a:xfrm>
            <a:off x="209552" y="1210853"/>
            <a:ext cx="11163386" cy="14373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/>
              <a:t>Insert 8*</a:t>
            </a:r>
            <a:endParaRPr lang="en-US" sz="4000" i="1" dirty="0" smtClean="0"/>
          </a:p>
        </p:txBody>
      </p:sp>
      <p:graphicFrame>
        <p:nvGraphicFramePr>
          <p:cNvPr id="88" name="Table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40990"/>
              </p:ext>
            </p:extLst>
          </p:nvPr>
        </p:nvGraphicFramePr>
        <p:xfrm>
          <a:off x="4674811" y="3138923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30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9" name="Straight Arrow Connector 88"/>
          <p:cNvCxnSpPr/>
          <p:nvPr/>
        </p:nvCxnSpPr>
        <p:spPr>
          <a:xfrm>
            <a:off x="7520933" y="3328931"/>
            <a:ext cx="3269323" cy="64638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6782003" y="3335387"/>
            <a:ext cx="1701321" cy="63992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H="1">
            <a:off x="1469929" y="3319624"/>
            <a:ext cx="3314160" cy="65568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>
            <a:off x="3819225" y="3319625"/>
            <a:ext cx="1619722" cy="6556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H="1">
            <a:off x="6150953" y="3342574"/>
            <a:ext cx="3070" cy="63273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6" name="Table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772719"/>
              </p:ext>
            </p:extLst>
          </p:nvPr>
        </p:nvGraphicFramePr>
        <p:xfrm>
          <a:off x="571345" y="3975313"/>
          <a:ext cx="17971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52"/>
                <a:gridCol w="348416"/>
                <a:gridCol w="348416"/>
                <a:gridCol w="348416"/>
                <a:gridCol w="348416"/>
                <a:gridCol w="20175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8" name="Table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589368"/>
              </p:ext>
            </p:extLst>
          </p:nvPr>
        </p:nvGraphicFramePr>
        <p:xfrm>
          <a:off x="2914231" y="3975313"/>
          <a:ext cx="18099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44"/>
                <a:gridCol w="365125"/>
                <a:gridCol w="365125"/>
                <a:gridCol w="365125"/>
                <a:gridCol w="365125"/>
                <a:gridCol w="17474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16*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9" name="Table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527619"/>
              </p:ext>
            </p:extLst>
          </p:nvPr>
        </p:nvGraphicFramePr>
        <p:xfrm>
          <a:off x="5257117" y="3975313"/>
          <a:ext cx="17876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686"/>
                <a:gridCol w="346575"/>
                <a:gridCol w="346575"/>
                <a:gridCol w="346575"/>
                <a:gridCol w="346575"/>
                <a:gridCol w="20068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20*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22*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0" name="Table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14451"/>
              </p:ext>
            </p:extLst>
          </p:nvPr>
        </p:nvGraphicFramePr>
        <p:xfrm>
          <a:off x="7587180" y="3975313"/>
          <a:ext cx="17922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02"/>
                <a:gridCol w="343571"/>
                <a:gridCol w="343571"/>
                <a:gridCol w="343571"/>
                <a:gridCol w="343571"/>
                <a:gridCol w="20900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27*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1" name="Table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846344"/>
              </p:ext>
            </p:extLst>
          </p:nvPr>
        </p:nvGraphicFramePr>
        <p:xfrm>
          <a:off x="9925185" y="3975313"/>
          <a:ext cx="173014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55"/>
                <a:gridCol w="331658"/>
                <a:gridCol w="331658"/>
                <a:gridCol w="331658"/>
                <a:gridCol w="331658"/>
                <a:gridCol w="20175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33*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38*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3" name="Straight Arrow Connector 102"/>
          <p:cNvCxnSpPr/>
          <p:nvPr/>
        </p:nvCxnSpPr>
        <p:spPr>
          <a:xfrm>
            <a:off x="3005961" y="4246181"/>
            <a:ext cx="231226" cy="44364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H="1">
            <a:off x="2067262" y="4271760"/>
            <a:ext cx="244466" cy="4180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H="1">
            <a:off x="4711398" y="4035903"/>
            <a:ext cx="608668" cy="36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4654613" y="4271760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H="1">
            <a:off x="7044790" y="4035903"/>
            <a:ext cx="608668" cy="36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6988005" y="4271760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H="1">
            <a:off x="9379469" y="4035903"/>
            <a:ext cx="608668" cy="36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9322684" y="4271760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4" name="Table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76340"/>
              </p:ext>
            </p:extLst>
          </p:nvPr>
        </p:nvGraphicFramePr>
        <p:xfrm>
          <a:off x="1774263" y="4689827"/>
          <a:ext cx="17971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52"/>
                <a:gridCol w="348416"/>
                <a:gridCol w="348416"/>
                <a:gridCol w="348416"/>
                <a:gridCol w="348416"/>
                <a:gridCol w="20175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7*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8*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16" name="Straight Arrow Connector 115"/>
          <p:cNvCxnSpPr/>
          <p:nvPr/>
        </p:nvCxnSpPr>
        <p:spPr>
          <a:xfrm flipV="1">
            <a:off x="1881353" y="4351285"/>
            <a:ext cx="262758" cy="4414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flipH="1" flipV="1">
            <a:off x="3184635" y="4351285"/>
            <a:ext cx="283780" cy="4414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Content Placeholder 2"/>
          <p:cNvSpPr txBox="1">
            <a:spLocks/>
          </p:cNvSpPr>
          <p:nvPr/>
        </p:nvSpPr>
        <p:spPr>
          <a:xfrm>
            <a:off x="1450428" y="2648181"/>
            <a:ext cx="1082565" cy="400110"/>
          </a:xfrm>
          <a:prstGeom prst="rect">
            <a:avLst/>
          </a:prstGeom>
          <a:solidFill>
            <a:srgbClr val="FAE4D7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4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2000" smtClean="0"/>
              <a:t>Copy up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729411"/>
              </p:ext>
            </p:extLst>
          </p:nvPr>
        </p:nvGraphicFramePr>
        <p:xfrm>
          <a:off x="2532993" y="2640255"/>
          <a:ext cx="637354" cy="408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074"/>
                <a:gridCol w="208280"/>
              </a:tblGrid>
              <a:tr h="40803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0" name="Content Placeholder 2"/>
          <p:cNvSpPr txBox="1">
            <a:spLocks/>
          </p:cNvSpPr>
          <p:nvPr/>
        </p:nvSpPr>
        <p:spPr>
          <a:xfrm>
            <a:off x="4463648" y="2082475"/>
            <a:ext cx="1104167" cy="523220"/>
          </a:xfrm>
          <a:prstGeom prst="rect">
            <a:avLst/>
          </a:prstGeom>
          <a:solidFill>
            <a:srgbClr val="FAE4D7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4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2800" dirty="0" smtClean="0"/>
              <a:t>Split!</a:t>
            </a:r>
            <a:endParaRPr lang="en-US" sz="28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74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3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Insertion</a:t>
            </a:r>
            <a:r>
              <a:rPr lang="en-US" sz="4800" smtClean="0"/>
              <a:t>: Example (Cont.)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28</a:t>
            </a:fld>
            <a:endParaRPr lang="en-US"/>
          </a:p>
        </p:txBody>
      </p:sp>
      <p:sp>
        <p:nvSpPr>
          <p:cNvPr id="51" name="Content Placeholder 2"/>
          <p:cNvSpPr>
            <a:spLocks noGrp="1"/>
          </p:cNvSpPr>
          <p:nvPr>
            <p:ph idx="1"/>
          </p:nvPr>
        </p:nvSpPr>
        <p:spPr>
          <a:xfrm>
            <a:off x="491941" y="1378614"/>
            <a:ext cx="11163386" cy="14373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/>
              <a:t>Insert 8*</a:t>
            </a:r>
            <a:endParaRPr lang="en-US" sz="4000" i="1" dirty="0" smtClean="0"/>
          </a:p>
        </p:txBody>
      </p:sp>
      <p:graphicFrame>
        <p:nvGraphicFramePr>
          <p:cNvPr id="88" name="Table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911966"/>
              </p:ext>
            </p:extLst>
          </p:nvPr>
        </p:nvGraphicFramePr>
        <p:xfrm>
          <a:off x="6482002" y="3140283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30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9" name="Straight Arrow Connector 88"/>
          <p:cNvCxnSpPr>
            <a:endCxn id="101" idx="0"/>
          </p:cNvCxnSpPr>
          <p:nvPr/>
        </p:nvCxnSpPr>
        <p:spPr>
          <a:xfrm>
            <a:off x="7945821" y="3342290"/>
            <a:ext cx="2739584" cy="63302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100" idx="0"/>
          </p:cNvCxnSpPr>
          <p:nvPr/>
        </p:nvCxnSpPr>
        <p:spPr>
          <a:xfrm>
            <a:off x="7273159" y="3342290"/>
            <a:ext cx="1650169" cy="63504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endCxn id="99" idx="0"/>
          </p:cNvCxnSpPr>
          <p:nvPr/>
        </p:nvCxnSpPr>
        <p:spPr>
          <a:xfrm>
            <a:off x="6600497" y="3331779"/>
            <a:ext cx="535407" cy="63815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6" name="Table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101655"/>
              </p:ext>
            </p:extLst>
          </p:nvPr>
        </p:nvGraphicFramePr>
        <p:xfrm>
          <a:off x="910727" y="3964740"/>
          <a:ext cx="16656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86"/>
                <a:gridCol w="322915"/>
                <a:gridCol w="322915"/>
                <a:gridCol w="322915"/>
                <a:gridCol w="322915"/>
                <a:gridCol w="18698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8" name="Table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156850"/>
              </p:ext>
            </p:extLst>
          </p:nvPr>
        </p:nvGraphicFramePr>
        <p:xfrm>
          <a:off x="4501523" y="3975313"/>
          <a:ext cx="1677512" cy="365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54"/>
                <a:gridCol w="338401"/>
                <a:gridCol w="338401"/>
                <a:gridCol w="338401"/>
                <a:gridCol w="338401"/>
                <a:gridCol w="161954"/>
              </a:tblGrid>
              <a:tr h="365459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16*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9" name="Table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50855"/>
              </p:ext>
            </p:extLst>
          </p:nvPr>
        </p:nvGraphicFramePr>
        <p:xfrm>
          <a:off x="6307488" y="3969932"/>
          <a:ext cx="16568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998"/>
                <a:gridCol w="321209"/>
                <a:gridCol w="321209"/>
                <a:gridCol w="321209"/>
                <a:gridCol w="321209"/>
                <a:gridCol w="18599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20*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22*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0" name="Table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586617"/>
              </p:ext>
            </p:extLst>
          </p:nvPr>
        </p:nvGraphicFramePr>
        <p:xfrm>
          <a:off x="8092773" y="3977335"/>
          <a:ext cx="16611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705"/>
                <a:gridCol w="318425"/>
                <a:gridCol w="318425"/>
                <a:gridCol w="318425"/>
                <a:gridCol w="318425"/>
                <a:gridCol w="19370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27*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1" name="Table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0244"/>
              </p:ext>
            </p:extLst>
          </p:nvPr>
        </p:nvGraphicFramePr>
        <p:xfrm>
          <a:off x="9883649" y="3975313"/>
          <a:ext cx="1603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88"/>
                <a:gridCol w="307384"/>
                <a:gridCol w="307384"/>
                <a:gridCol w="307384"/>
                <a:gridCol w="307384"/>
                <a:gridCol w="1869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33*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38*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8" name="Straight Arrow Connector 107"/>
          <p:cNvCxnSpPr/>
          <p:nvPr/>
        </p:nvCxnSpPr>
        <p:spPr>
          <a:xfrm flipH="1" flipV="1">
            <a:off x="7960557" y="4070870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4" name="Table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096091"/>
              </p:ext>
            </p:extLst>
          </p:nvPr>
        </p:nvGraphicFramePr>
        <p:xfrm>
          <a:off x="2706125" y="3969932"/>
          <a:ext cx="16656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86"/>
                <a:gridCol w="322915"/>
                <a:gridCol w="322915"/>
                <a:gridCol w="322915"/>
                <a:gridCol w="322915"/>
                <a:gridCol w="18698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7*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8*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5" name="Straight Arrow Connector 34"/>
          <p:cNvCxnSpPr/>
          <p:nvPr/>
        </p:nvCxnSpPr>
        <p:spPr>
          <a:xfrm flipV="1">
            <a:off x="7844551" y="4234111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9745842" y="4070283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9629836" y="4233524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6176521" y="4070283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060515" y="4233524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 flipV="1">
            <a:off x="4374429" y="4071153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4258423" y="4234394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2572339" y="4070283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2456333" y="4233524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705738"/>
              </p:ext>
            </p:extLst>
          </p:nvPr>
        </p:nvGraphicFramePr>
        <p:xfrm>
          <a:off x="2895874" y="3143511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2" name="Straight Arrow Connector 91"/>
          <p:cNvCxnSpPr>
            <a:endCxn id="96" idx="0"/>
          </p:cNvCxnSpPr>
          <p:nvPr/>
        </p:nvCxnSpPr>
        <p:spPr>
          <a:xfrm flipH="1">
            <a:off x="1743543" y="3342290"/>
            <a:ext cx="1262416" cy="62245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114" idx="0"/>
          </p:cNvCxnSpPr>
          <p:nvPr/>
        </p:nvCxnSpPr>
        <p:spPr>
          <a:xfrm flipH="1">
            <a:off x="3538941" y="3342290"/>
            <a:ext cx="150190" cy="62764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endCxn id="98" idx="0"/>
          </p:cNvCxnSpPr>
          <p:nvPr/>
        </p:nvCxnSpPr>
        <p:spPr>
          <a:xfrm>
            <a:off x="4371757" y="3325703"/>
            <a:ext cx="968522" cy="64961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Content Placeholder 2"/>
          <p:cNvSpPr txBox="1">
            <a:spLocks/>
          </p:cNvSpPr>
          <p:nvPr/>
        </p:nvSpPr>
        <p:spPr>
          <a:xfrm>
            <a:off x="1100642" y="2426937"/>
            <a:ext cx="1082565" cy="400110"/>
          </a:xfrm>
          <a:prstGeom prst="rect">
            <a:avLst/>
          </a:prstGeom>
          <a:solidFill>
            <a:srgbClr val="FAE4D7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4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2000" dirty="0" smtClean="0"/>
              <a:t>Push up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88057"/>
              </p:ext>
            </p:extLst>
          </p:nvPr>
        </p:nvGraphicFramePr>
        <p:xfrm>
          <a:off x="2183207" y="2419011"/>
          <a:ext cx="637354" cy="408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074"/>
                <a:gridCol w="208280"/>
              </a:tblGrid>
              <a:tr h="40803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912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Insertion</a:t>
            </a:r>
            <a:r>
              <a:rPr lang="en-US" sz="4800" smtClean="0"/>
              <a:t>: Example (Cont.)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29</a:t>
            </a:fld>
            <a:endParaRPr lang="en-US"/>
          </a:p>
        </p:txBody>
      </p:sp>
      <p:sp>
        <p:nvSpPr>
          <p:cNvPr id="51" name="Content Placeholder 2"/>
          <p:cNvSpPr>
            <a:spLocks noGrp="1"/>
          </p:cNvSpPr>
          <p:nvPr>
            <p:ph idx="1"/>
          </p:nvPr>
        </p:nvSpPr>
        <p:spPr>
          <a:xfrm>
            <a:off x="491941" y="1378614"/>
            <a:ext cx="11163386" cy="14373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/>
              <a:t>Insert 8*</a:t>
            </a:r>
            <a:endParaRPr lang="en-US" sz="4000" i="1" dirty="0" smtClean="0"/>
          </a:p>
        </p:txBody>
      </p:sp>
      <p:graphicFrame>
        <p:nvGraphicFramePr>
          <p:cNvPr id="88" name="Table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244586"/>
              </p:ext>
            </p:extLst>
          </p:nvPr>
        </p:nvGraphicFramePr>
        <p:xfrm>
          <a:off x="6482002" y="3146475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30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9" name="Straight Arrow Connector 88"/>
          <p:cNvCxnSpPr>
            <a:endCxn id="101" idx="0"/>
          </p:cNvCxnSpPr>
          <p:nvPr/>
        </p:nvCxnSpPr>
        <p:spPr>
          <a:xfrm>
            <a:off x="7945821" y="3348482"/>
            <a:ext cx="2739584" cy="63302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100" idx="0"/>
          </p:cNvCxnSpPr>
          <p:nvPr/>
        </p:nvCxnSpPr>
        <p:spPr>
          <a:xfrm>
            <a:off x="7273159" y="3348482"/>
            <a:ext cx="1650169" cy="63504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endCxn id="99" idx="0"/>
          </p:cNvCxnSpPr>
          <p:nvPr/>
        </p:nvCxnSpPr>
        <p:spPr>
          <a:xfrm>
            <a:off x="6600497" y="3337971"/>
            <a:ext cx="535407" cy="63815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6" name="Table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77161"/>
              </p:ext>
            </p:extLst>
          </p:nvPr>
        </p:nvGraphicFramePr>
        <p:xfrm>
          <a:off x="910727" y="3970932"/>
          <a:ext cx="16656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86"/>
                <a:gridCol w="322915"/>
                <a:gridCol w="322915"/>
                <a:gridCol w="322915"/>
                <a:gridCol w="322915"/>
                <a:gridCol w="18698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8" name="Table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123790"/>
              </p:ext>
            </p:extLst>
          </p:nvPr>
        </p:nvGraphicFramePr>
        <p:xfrm>
          <a:off x="4501523" y="3981505"/>
          <a:ext cx="1677512" cy="365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54"/>
                <a:gridCol w="338401"/>
                <a:gridCol w="338401"/>
                <a:gridCol w="338401"/>
                <a:gridCol w="338401"/>
                <a:gridCol w="161954"/>
              </a:tblGrid>
              <a:tr h="365459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16*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9" name="Table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434677"/>
              </p:ext>
            </p:extLst>
          </p:nvPr>
        </p:nvGraphicFramePr>
        <p:xfrm>
          <a:off x="6307488" y="3976124"/>
          <a:ext cx="16568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998"/>
                <a:gridCol w="321209"/>
                <a:gridCol w="321209"/>
                <a:gridCol w="321209"/>
                <a:gridCol w="321209"/>
                <a:gridCol w="18599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20*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22*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0" name="Table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145600"/>
              </p:ext>
            </p:extLst>
          </p:nvPr>
        </p:nvGraphicFramePr>
        <p:xfrm>
          <a:off x="8092773" y="3983527"/>
          <a:ext cx="16611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705"/>
                <a:gridCol w="318425"/>
                <a:gridCol w="318425"/>
                <a:gridCol w="318425"/>
                <a:gridCol w="318425"/>
                <a:gridCol w="19370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27*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1" name="Table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514625"/>
              </p:ext>
            </p:extLst>
          </p:nvPr>
        </p:nvGraphicFramePr>
        <p:xfrm>
          <a:off x="9883649" y="3981505"/>
          <a:ext cx="1603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88"/>
                <a:gridCol w="307384"/>
                <a:gridCol w="307384"/>
                <a:gridCol w="307384"/>
                <a:gridCol w="307384"/>
                <a:gridCol w="1869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33*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38*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8" name="Straight Arrow Connector 107"/>
          <p:cNvCxnSpPr/>
          <p:nvPr/>
        </p:nvCxnSpPr>
        <p:spPr>
          <a:xfrm flipH="1" flipV="1">
            <a:off x="7960557" y="4077062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4" name="Table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925528"/>
              </p:ext>
            </p:extLst>
          </p:nvPr>
        </p:nvGraphicFramePr>
        <p:xfrm>
          <a:off x="2706125" y="3976124"/>
          <a:ext cx="16656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86"/>
                <a:gridCol w="322915"/>
                <a:gridCol w="322915"/>
                <a:gridCol w="322915"/>
                <a:gridCol w="322915"/>
                <a:gridCol w="18698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7*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8*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5" name="Straight Arrow Connector 34"/>
          <p:cNvCxnSpPr/>
          <p:nvPr/>
        </p:nvCxnSpPr>
        <p:spPr>
          <a:xfrm flipV="1">
            <a:off x="7844551" y="4240303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9745842" y="4076475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9629836" y="4239716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6176521" y="4076475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060515" y="4239716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 flipV="1">
            <a:off x="4374429" y="4077345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4258423" y="4240586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2572339" y="4076475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2456333" y="4239716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624537"/>
              </p:ext>
            </p:extLst>
          </p:nvPr>
        </p:nvGraphicFramePr>
        <p:xfrm>
          <a:off x="2895874" y="3149703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2" name="Straight Arrow Connector 91"/>
          <p:cNvCxnSpPr>
            <a:endCxn id="96" idx="0"/>
          </p:cNvCxnSpPr>
          <p:nvPr/>
        </p:nvCxnSpPr>
        <p:spPr>
          <a:xfrm flipH="1">
            <a:off x="1743543" y="3348482"/>
            <a:ext cx="1262416" cy="62245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114" idx="0"/>
          </p:cNvCxnSpPr>
          <p:nvPr/>
        </p:nvCxnSpPr>
        <p:spPr>
          <a:xfrm flipH="1">
            <a:off x="3538941" y="3348482"/>
            <a:ext cx="150190" cy="62764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endCxn id="98" idx="0"/>
          </p:cNvCxnSpPr>
          <p:nvPr/>
        </p:nvCxnSpPr>
        <p:spPr>
          <a:xfrm>
            <a:off x="4371757" y="3331895"/>
            <a:ext cx="968522" cy="64961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499405"/>
              </p:ext>
            </p:extLst>
          </p:nvPr>
        </p:nvGraphicFramePr>
        <p:xfrm>
          <a:off x="4697966" y="2311445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endCxn id="44" idx="0"/>
          </p:cNvCxnSpPr>
          <p:nvPr/>
        </p:nvCxnSpPr>
        <p:spPr>
          <a:xfrm flipH="1">
            <a:off x="4382534" y="2481379"/>
            <a:ext cx="425949" cy="66832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88" idx="0"/>
          </p:cNvCxnSpPr>
          <p:nvPr/>
        </p:nvCxnSpPr>
        <p:spPr>
          <a:xfrm>
            <a:off x="5490469" y="2481379"/>
            <a:ext cx="2478193" cy="66509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Content Placeholder 2"/>
          <p:cNvSpPr txBox="1">
            <a:spLocks/>
          </p:cNvSpPr>
          <p:nvPr/>
        </p:nvSpPr>
        <p:spPr>
          <a:xfrm>
            <a:off x="4029264" y="1680854"/>
            <a:ext cx="1839930" cy="400110"/>
          </a:xfrm>
          <a:prstGeom prst="rect">
            <a:avLst/>
          </a:prstGeom>
          <a:solidFill>
            <a:srgbClr val="FAE4D7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4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2000" smtClean="0"/>
              <a:t>New root node!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89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39388" y="1389412"/>
            <a:ext cx="11313224" cy="4966939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00000"/>
              </a:lnSpc>
            </a:pPr>
            <a:r>
              <a:rPr lang="en-US" sz="4400" dirty="0" smtClean="0"/>
              <a:t>Architecture of a typical DBMS</a:t>
            </a:r>
          </a:p>
          <a:p>
            <a:pPr>
              <a:lnSpc>
                <a:spcPct val="100000"/>
              </a:lnSpc>
            </a:pPr>
            <a:r>
              <a:rPr lang="en-US" sz="4400" dirty="0" smtClean="0"/>
              <a:t>Memory hierarchy</a:t>
            </a:r>
            <a:endParaRPr lang="en-US" sz="3200" dirty="0"/>
          </a:p>
          <a:p>
            <a:pPr lvl="1">
              <a:lnSpc>
                <a:spcPct val="100000"/>
              </a:lnSpc>
            </a:pPr>
            <a:r>
              <a:rPr lang="en-US" sz="4000" dirty="0" smtClean="0"/>
              <a:t>CPU cache, main memory, </a:t>
            </a:r>
            <a:r>
              <a:rPr lang="en-US" sz="4000" dirty="0"/>
              <a:t>SSD, </a:t>
            </a:r>
            <a:r>
              <a:rPr lang="en-US" sz="4000" dirty="0" smtClean="0"/>
              <a:t>disk, tape</a:t>
            </a:r>
          </a:p>
          <a:p>
            <a:pPr>
              <a:lnSpc>
                <a:spcPct val="100000"/>
              </a:lnSpc>
            </a:pPr>
            <a:r>
              <a:rPr lang="en-US" sz="4400" dirty="0" smtClean="0"/>
              <a:t>Disk </a:t>
            </a:r>
          </a:p>
          <a:p>
            <a:pPr lvl="1">
              <a:lnSpc>
                <a:spcPct val="100000"/>
              </a:lnSpc>
            </a:pPr>
            <a:r>
              <a:rPr lang="en-US" sz="4000" dirty="0" smtClean="0"/>
              <a:t>Anatomy, accessing the disk (s</a:t>
            </a:r>
            <a:r>
              <a:rPr lang="en-US" sz="3600" dirty="0" smtClean="0"/>
              <a:t>eek time, rotational delay, data transfer time)</a:t>
            </a:r>
          </a:p>
          <a:p>
            <a:pPr>
              <a:lnSpc>
                <a:spcPct val="100000"/>
              </a:lnSpc>
            </a:pPr>
            <a:r>
              <a:rPr lang="en-US" sz="4400" dirty="0" smtClean="0"/>
              <a:t>SSD</a:t>
            </a:r>
          </a:p>
          <a:p>
            <a:pPr>
              <a:lnSpc>
                <a:spcPct val="100000"/>
              </a:lnSpc>
            </a:pPr>
            <a:r>
              <a:rPr lang="en-US" sz="4400" dirty="0" smtClean="0"/>
              <a:t>Buffer management</a:t>
            </a:r>
          </a:p>
          <a:p>
            <a:pPr lvl="1">
              <a:lnSpc>
                <a:spcPct val="100000"/>
              </a:lnSpc>
            </a:pPr>
            <a:r>
              <a:rPr lang="en-US" sz="4000" dirty="0" smtClean="0"/>
              <a:t>Buffer replacement policies, sequential flooding</a:t>
            </a:r>
          </a:p>
          <a:p>
            <a:pPr>
              <a:lnSpc>
                <a:spcPct val="100000"/>
              </a:lnSpc>
            </a:pPr>
            <a:r>
              <a:rPr lang="en-US" sz="4400" dirty="0" smtClean="0"/>
              <a:t>File organization (a.k.a. files of (pages of) records)</a:t>
            </a:r>
          </a:p>
          <a:p>
            <a:pPr lvl="1">
              <a:lnSpc>
                <a:spcPct val="100000"/>
              </a:lnSpc>
            </a:pPr>
            <a:r>
              <a:rPr lang="en-US" sz="4000" dirty="0" smtClean="0"/>
              <a:t>Unordered (heap) files</a:t>
            </a:r>
            <a:r>
              <a:rPr lang="mr-IN" sz="4000" dirty="0" smtClean="0"/>
              <a:t>–</a:t>
            </a:r>
            <a:r>
              <a:rPr lang="en-US" sz="4000" dirty="0" smtClean="0"/>
              <a:t> using linked lists or page directories</a:t>
            </a:r>
          </a:p>
          <a:p>
            <a:pPr>
              <a:lnSpc>
                <a:spcPct val="100000"/>
              </a:lnSpc>
            </a:pPr>
            <a:r>
              <a:rPr lang="en-US" sz="4400" dirty="0" smtClean="0"/>
              <a:t>Page organization (f</a:t>
            </a:r>
            <a:r>
              <a:rPr lang="en-US" sz="4000" dirty="0" smtClean="0"/>
              <a:t>ixed-length vs variable-length records)</a:t>
            </a:r>
          </a:p>
          <a:p>
            <a:pPr>
              <a:lnSpc>
                <a:spcPct val="100000"/>
              </a:lnSpc>
            </a:pPr>
            <a:r>
              <a:rPr lang="en-US" sz="4400" dirty="0" smtClean="0"/>
              <a:t>Column stores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Recap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8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39388" y="1389412"/>
            <a:ext cx="11313224" cy="4966939"/>
          </a:xfrm>
        </p:spPr>
        <p:txBody>
          <a:bodyPr>
            <a:normAutofit fontScale="70000" lnSpcReduction="20000"/>
          </a:bodyPr>
          <a:lstStyle/>
          <a:p>
            <a:pPr marL="342900">
              <a:lnSpc>
                <a:spcPct val="100000"/>
              </a:lnSpc>
            </a:pPr>
            <a:r>
              <a:rPr lang="en-US" sz="4000" dirty="0"/>
              <a:t>Insert record </a:t>
            </a:r>
            <a:r>
              <a:rPr lang="en-US" sz="4000" i="1" dirty="0"/>
              <a:t>r</a:t>
            </a:r>
            <a:r>
              <a:rPr lang="en-US" sz="4000" dirty="0"/>
              <a:t> with value </a:t>
            </a:r>
            <a:r>
              <a:rPr lang="en-US" sz="4000" i="1" dirty="0"/>
              <a:t>v</a:t>
            </a:r>
          </a:p>
          <a:p>
            <a:pPr marL="1030288" lvl="1" indent="-458788">
              <a:lnSpc>
                <a:spcPct val="100000"/>
              </a:lnSpc>
              <a:buFont typeface="+mj-lt"/>
              <a:buAutoNum type="arabicPeriod"/>
            </a:pPr>
            <a:r>
              <a:rPr lang="en-US" sz="3600" dirty="0" smtClean="0"/>
              <a:t>Find the correct leaf node </a:t>
            </a:r>
            <a:r>
              <a:rPr lang="en-US" sz="3600" i="1" dirty="0" smtClean="0"/>
              <a:t>L</a:t>
            </a:r>
            <a:r>
              <a:rPr lang="en-US" sz="3600" dirty="0" smtClean="0"/>
              <a:t>; i.e. the leaf with the correct search key range</a:t>
            </a:r>
          </a:p>
          <a:p>
            <a:pPr marL="1030288" lvl="1" indent="-458788">
              <a:lnSpc>
                <a:spcPct val="100000"/>
              </a:lnSpc>
              <a:buFont typeface="+mj-lt"/>
              <a:buAutoNum type="arabicPeriod"/>
            </a:pPr>
            <a:r>
              <a:rPr lang="en-US" sz="3600" dirty="0" smtClean="0"/>
              <a:t>Insert data entry in </a:t>
            </a:r>
            <a:r>
              <a:rPr lang="en-US" sz="3600" i="1" dirty="0" smtClean="0"/>
              <a:t>L</a:t>
            </a:r>
          </a:p>
          <a:p>
            <a:pPr marL="1487488" lvl="2" indent="-458788">
              <a:lnSpc>
                <a:spcPct val="100000"/>
              </a:lnSpc>
              <a:buFont typeface="+mj-lt"/>
              <a:buAutoNum type="arabicPeriod"/>
            </a:pPr>
            <a:r>
              <a:rPr lang="en-US" sz="3200" dirty="0" smtClean="0"/>
              <a:t>If </a:t>
            </a:r>
            <a:r>
              <a:rPr lang="en-US" sz="3200" i="1" dirty="0" smtClean="0"/>
              <a:t>L</a:t>
            </a:r>
            <a:r>
              <a:rPr lang="en-US" sz="2800" dirty="0" smtClean="0"/>
              <a:t> has space, DONE!</a:t>
            </a:r>
          </a:p>
          <a:p>
            <a:pPr marL="1487488" lvl="2" indent="-458788">
              <a:lnSpc>
                <a:spcPct val="100000"/>
              </a:lnSpc>
              <a:buFont typeface="+mj-lt"/>
              <a:buAutoNum type="arabicPeriod"/>
            </a:pPr>
            <a:r>
              <a:rPr lang="en-US" sz="3200" dirty="0" smtClean="0"/>
              <a:t>Else, </a:t>
            </a:r>
            <a:r>
              <a:rPr lang="en-US" sz="3200" b="1" dirty="0" smtClean="0"/>
              <a:t>split </a:t>
            </a:r>
            <a:r>
              <a:rPr lang="en-US" sz="3200" i="1" dirty="0" smtClean="0"/>
              <a:t>L</a:t>
            </a:r>
            <a:r>
              <a:rPr lang="en-US" sz="3200" dirty="0" smtClean="0"/>
              <a:t> (into </a:t>
            </a:r>
            <a:r>
              <a:rPr lang="en-US" sz="3200" i="1" dirty="0" smtClean="0"/>
              <a:t>L</a:t>
            </a:r>
            <a:r>
              <a:rPr lang="en-US" sz="3200" dirty="0" smtClean="0"/>
              <a:t> and a new node </a:t>
            </a:r>
            <a:r>
              <a:rPr lang="en-US" sz="3200" i="1" dirty="0" smtClean="0"/>
              <a:t>L</a:t>
            </a:r>
            <a:r>
              <a:rPr lang="en-US" sz="3200" i="1" baseline="-25000" dirty="0" smtClean="0"/>
              <a:t>2</a:t>
            </a:r>
            <a:r>
              <a:rPr lang="en-US" sz="3200" dirty="0" smtClean="0"/>
              <a:t>)</a:t>
            </a:r>
          </a:p>
          <a:p>
            <a:pPr marL="1944688" lvl="3" indent="-458788">
              <a:lnSpc>
                <a:spcPct val="100000"/>
              </a:lnSpc>
              <a:buFont typeface="+mj-lt"/>
              <a:buAutoNum type="arabicPeriod"/>
            </a:pPr>
            <a:r>
              <a:rPr lang="en-US" sz="3000" dirty="0" smtClean="0"/>
              <a:t>Redistribute keys evenly, </a:t>
            </a:r>
            <a:r>
              <a:rPr lang="en-US" sz="3000" b="1" dirty="0" smtClean="0"/>
              <a:t>copy up </a:t>
            </a:r>
            <a:r>
              <a:rPr lang="en-US" sz="3000" dirty="0" smtClean="0"/>
              <a:t>middle key</a:t>
            </a:r>
          </a:p>
          <a:p>
            <a:pPr marL="1944688" lvl="3" indent="-458788">
              <a:lnSpc>
                <a:spcPct val="100000"/>
              </a:lnSpc>
              <a:buFont typeface="+mj-lt"/>
              <a:buAutoNum type="arabicPeriod"/>
            </a:pPr>
            <a:r>
              <a:rPr lang="en-US" sz="3000" dirty="0" smtClean="0"/>
              <a:t>Insert index entry pointing to </a:t>
            </a:r>
            <a:r>
              <a:rPr lang="en-US" sz="3000" i="1" dirty="0" smtClean="0"/>
              <a:t>L</a:t>
            </a:r>
            <a:r>
              <a:rPr lang="en-US" sz="3000" i="1" baseline="-25000" dirty="0" smtClean="0"/>
              <a:t>2</a:t>
            </a:r>
            <a:r>
              <a:rPr lang="en-US" sz="3000" dirty="0" smtClean="0"/>
              <a:t> into parent of </a:t>
            </a:r>
            <a:r>
              <a:rPr lang="en-US" sz="3000" i="1" dirty="0" smtClean="0"/>
              <a:t>L</a:t>
            </a:r>
            <a:endParaRPr lang="en-US" sz="4600" dirty="0"/>
          </a:p>
          <a:p>
            <a:pPr marL="342900">
              <a:lnSpc>
                <a:spcPct val="100000"/>
              </a:lnSpc>
            </a:pPr>
            <a:r>
              <a:rPr lang="en-US" sz="4000" dirty="0"/>
              <a:t>This can propagate recursively to other </a:t>
            </a:r>
            <a:r>
              <a:rPr lang="en-US" sz="4000" dirty="0" smtClean="0"/>
              <a:t>nodes</a:t>
            </a:r>
            <a:endParaRPr lang="en-US" sz="4000" dirty="0"/>
          </a:p>
          <a:p>
            <a:pPr marL="800100" lvl="1">
              <a:lnSpc>
                <a:spcPct val="100000"/>
              </a:lnSpc>
            </a:pPr>
            <a:r>
              <a:rPr lang="en-US" sz="3600" dirty="0" smtClean="0"/>
              <a:t>To </a:t>
            </a:r>
            <a:r>
              <a:rPr lang="en-US" sz="3600" dirty="0"/>
              <a:t>split a non-leaf node, redistribute entries evenly, but </a:t>
            </a:r>
            <a:r>
              <a:rPr lang="en-US" sz="3600" b="1" dirty="0"/>
              <a:t>push up </a:t>
            </a:r>
            <a:r>
              <a:rPr lang="en-US" sz="3600" dirty="0"/>
              <a:t>the middle </a:t>
            </a:r>
            <a:r>
              <a:rPr lang="en-US" sz="3600" dirty="0" smtClean="0"/>
              <a:t>key</a:t>
            </a:r>
          </a:p>
          <a:p>
            <a:pPr marL="342900">
              <a:lnSpc>
                <a:spcPct val="100000"/>
              </a:lnSpc>
            </a:pPr>
            <a:r>
              <a:rPr lang="en-US" sz="4000" dirty="0"/>
              <a:t>Splits “grow” tree; root split increases </a:t>
            </a:r>
            <a:r>
              <a:rPr lang="en-US" sz="4000" dirty="0" smtClean="0"/>
              <a:t>height</a:t>
            </a:r>
            <a:endParaRPr lang="en-US" sz="4000" dirty="0"/>
          </a:p>
          <a:p>
            <a:pPr marL="800100" lvl="1">
              <a:lnSpc>
                <a:spcPct val="100000"/>
              </a:lnSpc>
            </a:pPr>
            <a:r>
              <a:rPr lang="en-US" sz="3600" dirty="0" smtClean="0"/>
              <a:t>Tree gets </a:t>
            </a:r>
            <a:r>
              <a:rPr lang="en-US" sz="3600" dirty="0"/>
              <a:t>wider or one level taller at top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Insertion Algorithm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38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Insertion</a:t>
            </a:r>
            <a:r>
              <a:rPr lang="en-US" sz="4800" smtClean="0"/>
              <a:t>: Example (Cont.)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31</a:t>
            </a:fld>
            <a:endParaRPr lang="en-US"/>
          </a:p>
        </p:txBody>
      </p:sp>
      <p:sp>
        <p:nvSpPr>
          <p:cNvPr id="51" name="Content Placeholder 2"/>
          <p:cNvSpPr>
            <a:spLocks noGrp="1"/>
          </p:cNvSpPr>
          <p:nvPr>
            <p:ph idx="1"/>
          </p:nvPr>
        </p:nvSpPr>
        <p:spPr>
          <a:xfrm>
            <a:off x="491941" y="1378614"/>
            <a:ext cx="11163386" cy="14373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/>
              <a:t>Insert 8*</a:t>
            </a:r>
            <a:endParaRPr lang="en-US" sz="4000" i="1" dirty="0" smtClean="0"/>
          </a:p>
        </p:txBody>
      </p:sp>
      <p:graphicFrame>
        <p:nvGraphicFramePr>
          <p:cNvPr id="88" name="Table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050640"/>
              </p:ext>
            </p:extLst>
          </p:nvPr>
        </p:nvGraphicFramePr>
        <p:xfrm>
          <a:off x="6492512" y="2824973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30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9" name="Straight Arrow Connector 88"/>
          <p:cNvCxnSpPr>
            <a:endCxn id="101" idx="0"/>
          </p:cNvCxnSpPr>
          <p:nvPr/>
        </p:nvCxnSpPr>
        <p:spPr>
          <a:xfrm>
            <a:off x="7956331" y="3026980"/>
            <a:ext cx="2739584" cy="63302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100" idx="0"/>
          </p:cNvCxnSpPr>
          <p:nvPr/>
        </p:nvCxnSpPr>
        <p:spPr>
          <a:xfrm>
            <a:off x="7283669" y="3026980"/>
            <a:ext cx="1650169" cy="63504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endCxn id="99" idx="0"/>
          </p:cNvCxnSpPr>
          <p:nvPr/>
        </p:nvCxnSpPr>
        <p:spPr>
          <a:xfrm>
            <a:off x="6611007" y="3016469"/>
            <a:ext cx="535407" cy="63815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6" name="Table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178950"/>
              </p:ext>
            </p:extLst>
          </p:nvPr>
        </p:nvGraphicFramePr>
        <p:xfrm>
          <a:off x="921237" y="3649430"/>
          <a:ext cx="16656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86"/>
                <a:gridCol w="322915"/>
                <a:gridCol w="322915"/>
                <a:gridCol w="322915"/>
                <a:gridCol w="322915"/>
                <a:gridCol w="18698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8" name="Table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902216"/>
              </p:ext>
            </p:extLst>
          </p:nvPr>
        </p:nvGraphicFramePr>
        <p:xfrm>
          <a:off x="4512033" y="3660003"/>
          <a:ext cx="1677512" cy="365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54"/>
                <a:gridCol w="338401"/>
                <a:gridCol w="338401"/>
                <a:gridCol w="338401"/>
                <a:gridCol w="338401"/>
                <a:gridCol w="161954"/>
              </a:tblGrid>
              <a:tr h="365459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16*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9" name="Table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911521"/>
              </p:ext>
            </p:extLst>
          </p:nvPr>
        </p:nvGraphicFramePr>
        <p:xfrm>
          <a:off x="6317998" y="3654622"/>
          <a:ext cx="16568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998"/>
                <a:gridCol w="321209"/>
                <a:gridCol w="321209"/>
                <a:gridCol w="321209"/>
                <a:gridCol w="321209"/>
                <a:gridCol w="18599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20*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22*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0" name="Table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44604"/>
              </p:ext>
            </p:extLst>
          </p:nvPr>
        </p:nvGraphicFramePr>
        <p:xfrm>
          <a:off x="8103283" y="3662025"/>
          <a:ext cx="16611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705"/>
                <a:gridCol w="318425"/>
                <a:gridCol w="318425"/>
                <a:gridCol w="318425"/>
                <a:gridCol w="318425"/>
                <a:gridCol w="19370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27*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1" name="Table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21811"/>
              </p:ext>
            </p:extLst>
          </p:nvPr>
        </p:nvGraphicFramePr>
        <p:xfrm>
          <a:off x="9894159" y="3660003"/>
          <a:ext cx="1603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88"/>
                <a:gridCol w="307384"/>
                <a:gridCol w="307384"/>
                <a:gridCol w="307384"/>
                <a:gridCol w="307384"/>
                <a:gridCol w="1869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33*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38*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8" name="Straight Arrow Connector 107"/>
          <p:cNvCxnSpPr/>
          <p:nvPr/>
        </p:nvCxnSpPr>
        <p:spPr>
          <a:xfrm flipH="1" flipV="1">
            <a:off x="7971067" y="3755560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4" name="Table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456113"/>
              </p:ext>
            </p:extLst>
          </p:nvPr>
        </p:nvGraphicFramePr>
        <p:xfrm>
          <a:off x="2716635" y="3654622"/>
          <a:ext cx="16656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86"/>
                <a:gridCol w="322915"/>
                <a:gridCol w="322915"/>
                <a:gridCol w="322915"/>
                <a:gridCol w="322915"/>
                <a:gridCol w="18698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7*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8*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5" name="Straight Arrow Connector 34"/>
          <p:cNvCxnSpPr/>
          <p:nvPr/>
        </p:nvCxnSpPr>
        <p:spPr>
          <a:xfrm flipV="1">
            <a:off x="7855061" y="3918801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9756352" y="3754973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9640346" y="3918214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6187031" y="3754973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071025" y="3918214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 flipV="1">
            <a:off x="4384939" y="3755843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4268933" y="3919084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2582849" y="3754973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2466843" y="3918214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953262"/>
              </p:ext>
            </p:extLst>
          </p:nvPr>
        </p:nvGraphicFramePr>
        <p:xfrm>
          <a:off x="2906384" y="2828201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2" name="Straight Arrow Connector 91"/>
          <p:cNvCxnSpPr>
            <a:endCxn id="96" idx="0"/>
          </p:cNvCxnSpPr>
          <p:nvPr/>
        </p:nvCxnSpPr>
        <p:spPr>
          <a:xfrm flipH="1">
            <a:off x="1754053" y="3026980"/>
            <a:ext cx="1262416" cy="62245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114" idx="0"/>
          </p:cNvCxnSpPr>
          <p:nvPr/>
        </p:nvCxnSpPr>
        <p:spPr>
          <a:xfrm flipH="1">
            <a:off x="3549451" y="3026980"/>
            <a:ext cx="150190" cy="62764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endCxn id="98" idx="0"/>
          </p:cNvCxnSpPr>
          <p:nvPr/>
        </p:nvCxnSpPr>
        <p:spPr>
          <a:xfrm>
            <a:off x="4382267" y="3010393"/>
            <a:ext cx="968522" cy="64961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917760"/>
              </p:ext>
            </p:extLst>
          </p:nvPr>
        </p:nvGraphicFramePr>
        <p:xfrm>
          <a:off x="4708476" y="1989943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endCxn id="44" idx="0"/>
          </p:cNvCxnSpPr>
          <p:nvPr/>
        </p:nvCxnSpPr>
        <p:spPr>
          <a:xfrm flipH="1">
            <a:off x="4393044" y="2159877"/>
            <a:ext cx="425949" cy="66832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88" idx="0"/>
          </p:cNvCxnSpPr>
          <p:nvPr/>
        </p:nvCxnSpPr>
        <p:spPr>
          <a:xfrm>
            <a:off x="5500979" y="2159877"/>
            <a:ext cx="2478193" cy="66509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Content Placeholder 2"/>
          <p:cNvSpPr txBox="1">
            <a:spLocks/>
          </p:cNvSpPr>
          <p:nvPr/>
        </p:nvSpPr>
        <p:spPr>
          <a:xfrm>
            <a:off x="491941" y="4127835"/>
            <a:ext cx="11163386" cy="19512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000" dirty="0" smtClean="0"/>
              <a:t>Root was split and height increased by 1</a:t>
            </a:r>
          </a:p>
          <a:p>
            <a:pPr>
              <a:lnSpc>
                <a:spcPct val="100000"/>
              </a:lnSpc>
            </a:pPr>
            <a:r>
              <a:rPr lang="en-US" sz="4000" dirty="0"/>
              <a:t>Could avoid split by </a:t>
            </a:r>
            <a:r>
              <a:rPr lang="en-US" sz="4000" dirty="0" smtClean="0"/>
              <a:t>redistributing </a:t>
            </a:r>
            <a:r>
              <a:rPr lang="en-US" sz="4000" dirty="0"/>
              <a:t>entries with a </a:t>
            </a:r>
            <a:r>
              <a:rPr lang="en-US" sz="4000" i="1" dirty="0" smtClean="0"/>
              <a:t>sibling</a:t>
            </a:r>
          </a:p>
          <a:p>
            <a:pPr lvl="1">
              <a:lnSpc>
                <a:spcPct val="100000"/>
              </a:lnSpc>
            </a:pPr>
            <a:r>
              <a:rPr lang="en-US" sz="3600" dirty="0" smtClean="0"/>
              <a:t>Sibling</a:t>
            </a:r>
            <a:r>
              <a:rPr lang="en-US" sz="3600" dirty="0"/>
              <a:t>: </a:t>
            </a:r>
            <a:r>
              <a:rPr lang="en-US" sz="3600" dirty="0" smtClean="0"/>
              <a:t>nodes immediately </a:t>
            </a:r>
            <a:r>
              <a:rPr lang="en-US" sz="3600" dirty="0"/>
              <a:t>to left or </a:t>
            </a:r>
            <a:r>
              <a:rPr lang="en-US" sz="3600" dirty="0" smtClean="0"/>
              <a:t>right with same </a:t>
            </a:r>
            <a:r>
              <a:rPr lang="en-US" sz="3600" dirty="0"/>
              <a:t>parent</a:t>
            </a: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1083692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Deletion: Example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32</a:t>
            </a:fld>
            <a:endParaRPr lang="en-US"/>
          </a:p>
        </p:txBody>
      </p:sp>
      <p:sp>
        <p:nvSpPr>
          <p:cNvPr id="51" name="Content Placeholder 2"/>
          <p:cNvSpPr>
            <a:spLocks noGrp="1"/>
          </p:cNvSpPr>
          <p:nvPr>
            <p:ph idx="1"/>
          </p:nvPr>
        </p:nvSpPr>
        <p:spPr>
          <a:xfrm>
            <a:off x="491941" y="1378613"/>
            <a:ext cx="11163386" cy="475942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en-US" sz="4200" dirty="0" smtClean="0"/>
          </a:p>
          <a:p>
            <a:pPr>
              <a:lnSpc>
                <a:spcPct val="100000"/>
              </a:lnSpc>
            </a:pPr>
            <a:endParaRPr lang="en-US" sz="4200" dirty="0"/>
          </a:p>
          <a:p>
            <a:pPr>
              <a:lnSpc>
                <a:spcPct val="100000"/>
              </a:lnSpc>
            </a:pPr>
            <a:endParaRPr lang="en-US" sz="4200" dirty="0" smtClean="0"/>
          </a:p>
          <a:p>
            <a:pPr>
              <a:lnSpc>
                <a:spcPct val="100000"/>
              </a:lnSpc>
            </a:pPr>
            <a:r>
              <a:rPr lang="en-US" sz="4200" dirty="0" smtClean="0"/>
              <a:t>Delete 22*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590836"/>
              </p:ext>
            </p:extLst>
          </p:nvPr>
        </p:nvGraphicFramePr>
        <p:xfrm>
          <a:off x="6418939" y="2213643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30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6" name="Straight Arrow Connector 25"/>
          <p:cNvCxnSpPr/>
          <p:nvPr/>
        </p:nvCxnSpPr>
        <p:spPr>
          <a:xfrm>
            <a:off x="7882758" y="2415650"/>
            <a:ext cx="2739584" cy="63302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210096" y="2415650"/>
            <a:ext cx="1650169" cy="63504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537434" y="2405139"/>
            <a:ext cx="535407" cy="63815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365480"/>
              </p:ext>
            </p:extLst>
          </p:nvPr>
        </p:nvGraphicFramePr>
        <p:xfrm>
          <a:off x="847664" y="3038100"/>
          <a:ext cx="16656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86"/>
                <a:gridCol w="322915"/>
                <a:gridCol w="322915"/>
                <a:gridCol w="322915"/>
                <a:gridCol w="322915"/>
                <a:gridCol w="18698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457144"/>
              </p:ext>
            </p:extLst>
          </p:nvPr>
        </p:nvGraphicFramePr>
        <p:xfrm>
          <a:off x="4438460" y="3048673"/>
          <a:ext cx="1677512" cy="365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54"/>
                <a:gridCol w="338401"/>
                <a:gridCol w="338401"/>
                <a:gridCol w="338401"/>
                <a:gridCol w="338401"/>
                <a:gridCol w="161954"/>
              </a:tblGrid>
              <a:tr h="365459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16*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35369"/>
              </p:ext>
            </p:extLst>
          </p:nvPr>
        </p:nvGraphicFramePr>
        <p:xfrm>
          <a:off x="6244425" y="3043292"/>
          <a:ext cx="16568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998"/>
                <a:gridCol w="321209"/>
                <a:gridCol w="321209"/>
                <a:gridCol w="321209"/>
                <a:gridCol w="321209"/>
                <a:gridCol w="18599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20*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7030A0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22*</a:t>
                      </a:r>
                      <a:endParaRPr lang="en-US" b="0" dirty="0">
                        <a:solidFill>
                          <a:srgbClr val="7030A0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047260"/>
              </p:ext>
            </p:extLst>
          </p:nvPr>
        </p:nvGraphicFramePr>
        <p:xfrm>
          <a:off x="8029710" y="3050695"/>
          <a:ext cx="16611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705"/>
                <a:gridCol w="318425"/>
                <a:gridCol w="318425"/>
                <a:gridCol w="318425"/>
                <a:gridCol w="318425"/>
                <a:gridCol w="19370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27*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370790"/>
              </p:ext>
            </p:extLst>
          </p:nvPr>
        </p:nvGraphicFramePr>
        <p:xfrm>
          <a:off x="9820586" y="3048673"/>
          <a:ext cx="1603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88"/>
                <a:gridCol w="307384"/>
                <a:gridCol w="307384"/>
                <a:gridCol w="307384"/>
                <a:gridCol w="307384"/>
                <a:gridCol w="1869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33*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38*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4" name="Straight Arrow Connector 33"/>
          <p:cNvCxnSpPr/>
          <p:nvPr/>
        </p:nvCxnSpPr>
        <p:spPr>
          <a:xfrm flipH="1" flipV="1">
            <a:off x="7897494" y="3144230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112097"/>
              </p:ext>
            </p:extLst>
          </p:nvPr>
        </p:nvGraphicFramePr>
        <p:xfrm>
          <a:off x="2643062" y="3043292"/>
          <a:ext cx="16656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86"/>
                <a:gridCol w="322915"/>
                <a:gridCol w="322915"/>
                <a:gridCol w="322915"/>
                <a:gridCol w="322915"/>
                <a:gridCol w="18698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7*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8*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6" name="Straight Arrow Connector 35"/>
          <p:cNvCxnSpPr/>
          <p:nvPr/>
        </p:nvCxnSpPr>
        <p:spPr>
          <a:xfrm flipV="1">
            <a:off x="7781488" y="3307471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9682779" y="3143643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9566773" y="3306884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 flipV="1">
            <a:off x="6113458" y="3143643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5997452" y="3306884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 flipV="1">
            <a:off x="4311366" y="3144513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4195360" y="3307754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 flipV="1">
            <a:off x="2509276" y="3143643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2393270" y="3306884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474079"/>
              </p:ext>
            </p:extLst>
          </p:nvPr>
        </p:nvGraphicFramePr>
        <p:xfrm>
          <a:off x="2832811" y="2216871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6" name="Straight Arrow Connector 45"/>
          <p:cNvCxnSpPr/>
          <p:nvPr/>
        </p:nvCxnSpPr>
        <p:spPr>
          <a:xfrm flipH="1">
            <a:off x="1680480" y="2415650"/>
            <a:ext cx="1262416" cy="62245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3475878" y="2415650"/>
            <a:ext cx="150190" cy="62764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4308694" y="2399063"/>
            <a:ext cx="968522" cy="64961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031882"/>
              </p:ext>
            </p:extLst>
          </p:nvPr>
        </p:nvGraphicFramePr>
        <p:xfrm>
          <a:off x="4634903" y="1378613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0" name="Straight Arrow Connector 49"/>
          <p:cNvCxnSpPr/>
          <p:nvPr/>
        </p:nvCxnSpPr>
        <p:spPr>
          <a:xfrm flipH="1">
            <a:off x="4319471" y="1548547"/>
            <a:ext cx="425949" cy="66832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427406" y="1548547"/>
            <a:ext cx="2478193" cy="66509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72949"/>
              </p:ext>
            </p:extLst>
          </p:nvPr>
        </p:nvGraphicFramePr>
        <p:xfrm>
          <a:off x="6416425" y="4909260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30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4" name="Straight Arrow Connector 53"/>
          <p:cNvCxnSpPr/>
          <p:nvPr/>
        </p:nvCxnSpPr>
        <p:spPr>
          <a:xfrm>
            <a:off x="7880244" y="5111267"/>
            <a:ext cx="2739584" cy="63302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7207582" y="5111267"/>
            <a:ext cx="1650169" cy="63504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6534920" y="5100756"/>
            <a:ext cx="535407" cy="63815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6" name="Table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77774"/>
              </p:ext>
            </p:extLst>
          </p:nvPr>
        </p:nvGraphicFramePr>
        <p:xfrm>
          <a:off x="845150" y="5733717"/>
          <a:ext cx="16656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86"/>
                <a:gridCol w="322915"/>
                <a:gridCol w="322915"/>
                <a:gridCol w="322915"/>
                <a:gridCol w="322915"/>
                <a:gridCol w="18698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7" name="Table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294006"/>
              </p:ext>
            </p:extLst>
          </p:nvPr>
        </p:nvGraphicFramePr>
        <p:xfrm>
          <a:off x="4435946" y="5744290"/>
          <a:ext cx="1677512" cy="365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54"/>
                <a:gridCol w="338401"/>
                <a:gridCol w="338401"/>
                <a:gridCol w="338401"/>
                <a:gridCol w="338401"/>
                <a:gridCol w="161954"/>
              </a:tblGrid>
              <a:tr h="365459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16*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8" name="Table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972846"/>
              </p:ext>
            </p:extLst>
          </p:nvPr>
        </p:nvGraphicFramePr>
        <p:xfrm>
          <a:off x="6241911" y="5738909"/>
          <a:ext cx="16568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998"/>
                <a:gridCol w="321209"/>
                <a:gridCol w="321209"/>
                <a:gridCol w="321209"/>
                <a:gridCol w="321209"/>
                <a:gridCol w="18599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20*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9" name="Table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603025"/>
              </p:ext>
            </p:extLst>
          </p:nvPr>
        </p:nvGraphicFramePr>
        <p:xfrm>
          <a:off x="8027196" y="5746312"/>
          <a:ext cx="16611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705"/>
                <a:gridCol w="318425"/>
                <a:gridCol w="318425"/>
                <a:gridCol w="318425"/>
                <a:gridCol w="318425"/>
                <a:gridCol w="19370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27*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71575"/>
              </p:ext>
            </p:extLst>
          </p:nvPr>
        </p:nvGraphicFramePr>
        <p:xfrm>
          <a:off x="9818072" y="5744290"/>
          <a:ext cx="1603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88"/>
                <a:gridCol w="307384"/>
                <a:gridCol w="307384"/>
                <a:gridCol w="307384"/>
                <a:gridCol w="307384"/>
                <a:gridCol w="1869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33*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38*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1" name="Straight Arrow Connector 80"/>
          <p:cNvCxnSpPr/>
          <p:nvPr/>
        </p:nvCxnSpPr>
        <p:spPr>
          <a:xfrm flipH="1" flipV="1">
            <a:off x="7894980" y="5839847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2" name="Table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009014"/>
              </p:ext>
            </p:extLst>
          </p:nvPr>
        </p:nvGraphicFramePr>
        <p:xfrm>
          <a:off x="2640548" y="5738909"/>
          <a:ext cx="16656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86"/>
                <a:gridCol w="322915"/>
                <a:gridCol w="322915"/>
                <a:gridCol w="322915"/>
                <a:gridCol w="322915"/>
                <a:gridCol w="18698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7*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8*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3" name="Straight Arrow Connector 82"/>
          <p:cNvCxnSpPr/>
          <p:nvPr/>
        </p:nvCxnSpPr>
        <p:spPr>
          <a:xfrm flipV="1">
            <a:off x="7778974" y="6003088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 flipV="1">
            <a:off x="9680265" y="5839260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9564259" y="6002501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 flipV="1">
            <a:off x="6110944" y="5839260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5994938" y="6002501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 flipV="1">
            <a:off x="4308852" y="5840130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V="1">
            <a:off x="4192846" y="6003371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H="1" flipV="1">
            <a:off x="2506762" y="5839260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2390756" y="6002501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2" name="Table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579335"/>
              </p:ext>
            </p:extLst>
          </p:nvPr>
        </p:nvGraphicFramePr>
        <p:xfrm>
          <a:off x="2830297" y="4912488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3" name="Straight Arrow Connector 92"/>
          <p:cNvCxnSpPr/>
          <p:nvPr/>
        </p:nvCxnSpPr>
        <p:spPr>
          <a:xfrm flipH="1">
            <a:off x="1677966" y="5111267"/>
            <a:ext cx="1262416" cy="62245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>
            <a:off x="3473364" y="5111267"/>
            <a:ext cx="150190" cy="62764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4306180" y="5094680"/>
            <a:ext cx="968522" cy="64961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6" name="Table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060730"/>
              </p:ext>
            </p:extLst>
          </p:nvPr>
        </p:nvGraphicFramePr>
        <p:xfrm>
          <a:off x="4632389" y="4074230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7" name="Straight Arrow Connector 96"/>
          <p:cNvCxnSpPr/>
          <p:nvPr/>
        </p:nvCxnSpPr>
        <p:spPr>
          <a:xfrm flipH="1">
            <a:off x="4316957" y="4244164"/>
            <a:ext cx="425949" cy="66832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5424892" y="4244164"/>
            <a:ext cx="2478193" cy="66509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487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Deletion: Example (Cont.)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33</a:t>
            </a:fld>
            <a:endParaRPr lang="en-US"/>
          </a:p>
        </p:txBody>
      </p:sp>
      <p:sp>
        <p:nvSpPr>
          <p:cNvPr id="51" name="Content Placeholder 2"/>
          <p:cNvSpPr>
            <a:spLocks noGrp="1"/>
          </p:cNvSpPr>
          <p:nvPr>
            <p:ph idx="1"/>
          </p:nvPr>
        </p:nvSpPr>
        <p:spPr>
          <a:xfrm>
            <a:off x="491941" y="1378613"/>
            <a:ext cx="11163386" cy="475942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en-US" sz="4200" dirty="0" smtClean="0"/>
          </a:p>
          <a:p>
            <a:pPr>
              <a:lnSpc>
                <a:spcPct val="100000"/>
              </a:lnSpc>
            </a:pPr>
            <a:endParaRPr lang="en-US" sz="4200" dirty="0"/>
          </a:p>
          <a:p>
            <a:pPr>
              <a:lnSpc>
                <a:spcPct val="100000"/>
              </a:lnSpc>
            </a:pPr>
            <a:endParaRPr lang="en-US" sz="4200" dirty="0" smtClean="0"/>
          </a:p>
          <a:p>
            <a:pPr>
              <a:lnSpc>
                <a:spcPct val="100000"/>
              </a:lnSpc>
            </a:pPr>
            <a:r>
              <a:rPr lang="en-US" sz="4200" dirty="0" smtClean="0"/>
              <a:t>Delete 20*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590836"/>
              </p:ext>
            </p:extLst>
          </p:nvPr>
        </p:nvGraphicFramePr>
        <p:xfrm>
          <a:off x="6418939" y="2213643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30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6" name="Straight Arrow Connector 25"/>
          <p:cNvCxnSpPr/>
          <p:nvPr/>
        </p:nvCxnSpPr>
        <p:spPr>
          <a:xfrm>
            <a:off x="7882758" y="2415650"/>
            <a:ext cx="2739584" cy="63302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210096" y="2415650"/>
            <a:ext cx="1650169" cy="63504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537434" y="2405139"/>
            <a:ext cx="535407" cy="63815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365480"/>
              </p:ext>
            </p:extLst>
          </p:nvPr>
        </p:nvGraphicFramePr>
        <p:xfrm>
          <a:off x="847664" y="3038100"/>
          <a:ext cx="16656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86"/>
                <a:gridCol w="322915"/>
                <a:gridCol w="322915"/>
                <a:gridCol w="322915"/>
                <a:gridCol w="322915"/>
                <a:gridCol w="18698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457144"/>
              </p:ext>
            </p:extLst>
          </p:nvPr>
        </p:nvGraphicFramePr>
        <p:xfrm>
          <a:off x="4438460" y="3048673"/>
          <a:ext cx="1677512" cy="365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54"/>
                <a:gridCol w="338401"/>
                <a:gridCol w="338401"/>
                <a:gridCol w="338401"/>
                <a:gridCol w="338401"/>
                <a:gridCol w="161954"/>
              </a:tblGrid>
              <a:tr h="365459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16*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010332"/>
              </p:ext>
            </p:extLst>
          </p:nvPr>
        </p:nvGraphicFramePr>
        <p:xfrm>
          <a:off x="6244425" y="3043292"/>
          <a:ext cx="16568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998"/>
                <a:gridCol w="321209"/>
                <a:gridCol w="321209"/>
                <a:gridCol w="321209"/>
                <a:gridCol w="321209"/>
                <a:gridCol w="18599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7030A0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20*</a:t>
                      </a:r>
                      <a:endParaRPr lang="en-US" b="0" dirty="0">
                        <a:solidFill>
                          <a:srgbClr val="7030A0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7030A0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047260"/>
              </p:ext>
            </p:extLst>
          </p:nvPr>
        </p:nvGraphicFramePr>
        <p:xfrm>
          <a:off x="8029710" y="3050695"/>
          <a:ext cx="16611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705"/>
                <a:gridCol w="318425"/>
                <a:gridCol w="318425"/>
                <a:gridCol w="318425"/>
                <a:gridCol w="318425"/>
                <a:gridCol w="19370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27*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370790"/>
              </p:ext>
            </p:extLst>
          </p:nvPr>
        </p:nvGraphicFramePr>
        <p:xfrm>
          <a:off x="9820586" y="3048673"/>
          <a:ext cx="1603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88"/>
                <a:gridCol w="307384"/>
                <a:gridCol w="307384"/>
                <a:gridCol w="307384"/>
                <a:gridCol w="307384"/>
                <a:gridCol w="1869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33*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38*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4" name="Straight Arrow Connector 33"/>
          <p:cNvCxnSpPr/>
          <p:nvPr/>
        </p:nvCxnSpPr>
        <p:spPr>
          <a:xfrm flipH="1" flipV="1">
            <a:off x="7897494" y="3144230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112097"/>
              </p:ext>
            </p:extLst>
          </p:nvPr>
        </p:nvGraphicFramePr>
        <p:xfrm>
          <a:off x="2643062" y="3043292"/>
          <a:ext cx="16656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86"/>
                <a:gridCol w="322915"/>
                <a:gridCol w="322915"/>
                <a:gridCol w="322915"/>
                <a:gridCol w="322915"/>
                <a:gridCol w="18698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7*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8*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6" name="Straight Arrow Connector 35"/>
          <p:cNvCxnSpPr/>
          <p:nvPr/>
        </p:nvCxnSpPr>
        <p:spPr>
          <a:xfrm flipV="1">
            <a:off x="7781488" y="3307471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9682779" y="3143643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9566773" y="3306884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 flipV="1">
            <a:off x="6113458" y="3143643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5997452" y="3306884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 flipV="1">
            <a:off x="4311366" y="3144513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4195360" y="3307754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 flipV="1">
            <a:off x="2509276" y="3143643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2393270" y="3306884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474079"/>
              </p:ext>
            </p:extLst>
          </p:nvPr>
        </p:nvGraphicFramePr>
        <p:xfrm>
          <a:off x="2832811" y="2216871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6" name="Straight Arrow Connector 45"/>
          <p:cNvCxnSpPr/>
          <p:nvPr/>
        </p:nvCxnSpPr>
        <p:spPr>
          <a:xfrm flipH="1">
            <a:off x="1680480" y="2415650"/>
            <a:ext cx="1262416" cy="62245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3475878" y="2415650"/>
            <a:ext cx="150190" cy="62764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4308694" y="2399063"/>
            <a:ext cx="968522" cy="64961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031882"/>
              </p:ext>
            </p:extLst>
          </p:nvPr>
        </p:nvGraphicFramePr>
        <p:xfrm>
          <a:off x="4634903" y="1378613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0" name="Straight Arrow Connector 49"/>
          <p:cNvCxnSpPr/>
          <p:nvPr/>
        </p:nvCxnSpPr>
        <p:spPr>
          <a:xfrm flipH="1">
            <a:off x="4319471" y="1548547"/>
            <a:ext cx="425949" cy="66832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427406" y="1548547"/>
            <a:ext cx="2478193" cy="66509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975184"/>
              </p:ext>
            </p:extLst>
          </p:nvPr>
        </p:nvGraphicFramePr>
        <p:xfrm>
          <a:off x="6416425" y="4909260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C00000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27</a:t>
                      </a:r>
                      <a:endParaRPr lang="en-US" b="0" dirty="0">
                        <a:solidFill>
                          <a:srgbClr val="C00000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30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4" name="Straight Arrow Connector 53"/>
          <p:cNvCxnSpPr/>
          <p:nvPr/>
        </p:nvCxnSpPr>
        <p:spPr>
          <a:xfrm>
            <a:off x="7880244" y="5111267"/>
            <a:ext cx="2739584" cy="63302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7207582" y="5111267"/>
            <a:ext cx="1650169" cy="63504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6534920" y="5100756"/>
            <a:ext cx="535407" cy="63815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6" name="Table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77774"/>
              </p:ext>
            </p:extLst>
          </p:nvPr>
        </p:nvGraphicFramePr>
        <p:xfrm>
          <a:off x="845150" y="5733717"/>
          <a:ext cx="16656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86"/>
                <a:gridCol w="322915"/>
                <a:gridCol w="322915"/>
                <a:gridCol w="322915"/>
                <a:gridCol w="322915"/>
                <a:gridCol w="18698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7" name="Table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294006"/>
              </p:ext>
            </p:extLst>
          </p:nvPr>
        </p:nvGraphicFramePr>
        <p:xfrm>
          <a:off x="4435946" y="5744290"/>
          <a:ext cx="1677512" cy="365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54"/>
                <a:gridCol w="338401"/>
                <a:gridCol w="338401"/>
                <a:gridCol w="338401"/>
                <a:gridCol w="338401"/>
                <a:gridCol w="161954"/>
              </a:tblGrid>
              <a:tr h="365459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16*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8" name="Table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921940"/>
              </p:ext>
            </p:extLst>
          </p:nvPr>
        </p:nvGraphicFramePr>
        <p:xfrm>
          <a:off x="6241911" y="5738909"/>
          <a:ext cx="16568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998"/>
                <a:gridCol w="321209"/>
                <a:gridCol w="321209"/>
                <a:gridCol w="321209"/>
                <a:gridCol w="321209"/>
                <a:gridCol w="18599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C00000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24*</a:t>
                      </a:r>
                      <a:endParaRPr lang="en-US" b="0" dirty="0">
                        <a:solidFill>
                          <a:srgbClr val="C00000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9" name="Table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64478"/>
              </p:ext>
            </p:extLst>
          </p:nvPr>
        </p:nvGraphicFramePr>
        <p:xfrm>
          <a:off x="8027196" y="5746312"/>
          <a:ext cx="16611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705"/>
                <a:gridCol w="318425"/>
                <a:gridCol w="318425"/>
                <a:gridCol w="318425"/>
                <a:gridCol w="318425"/>
                <a:gridCol w="19370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C00000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27*</a:t>
                      </a:r>
                      <a:endParaRPr lang="en-US" b="0" dirty="0">
                        <a:solidFill>
                          <a:srgbClr val="C00000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C00000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29*</a:t>
                      </a:r>
                      <a:endParaRPr lang="en-US" b="0" dirty="0">
                        <a:solidFill>
                          <a:srgbClr val="C00000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71575"/>
              </p:ext>
            </p:extLst>
          </p:nvPr>
        </p:nvGraphicFramePr>
        <p:xfrm>
          <a:off x="9818072" y="5744290"/>
          <a:ext cx="1603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88"/>
                <a:gridCol w="307384"/>
                <a:gridCol w="307384"/>
                <a:gridCol w="307384"/>
                <a:gridCol w="307384"/>
                <a:gridCol w="1869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33*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38*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1" name="Straight Arrow Connector 80"/>
          <p:cNvCxnSpPr/>
          <p:nvPr/>
        </p:nvCxnSpPr>
        <p:spPr>
          <a:xfrm flipH="1" flipV="1">
            <a:off x="7894980" y="5839847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2" name="Table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009014"/>
              </p:ext>
            </p:extLst>
          </p:nvPr>
        </p:nvGraphicFramePr>
        <p:xfrm>
          <a:off x="2640548" y="5738909"/>
          <a:ext cx="16656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86"/>
                <a:gridCol w="322915"/>
                <a:gridCol w="322915"/>
                <a:gridCol w="322915"/>
                <a:gridCol w="322915"/>
                <a:gridCol w="18698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7*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8*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3" name="Straight Arrow Connector 82"/>
          <p:cNvCxnSpPr/>
          <p:nvPr/>
        </p:nvCxnSpPr>
        <p:spPr>
          <a:xfrm flipV="1">
            <a:off x="7778974" y="6003088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 flipV="1">
            <a:off x="9680265" y="5839260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9564259" y="6002501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 flipV="1">
            <a:off x="6110944" y="5839260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5994938" y="6002501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 flipV="1">
            <a:off x="4308852" y="5840130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V="1">
            <a:off x="4192846" y="6003371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H="1" flipV="1">
            <a:off x="2506762" y="5839260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2390756" y="6002501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2" name="Table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579335"/>
              </p:ext>
            </p:extLst>
          </p:nvPr>
        </p:nvGraphicFramePr>
        <p:xfrm>
          <a:off x="2830297" y="4912488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3" name="Straight Arrow Connector 92"/>
          <p:cNvCxnSpPr/>
          <p:nvPr/>
        </p:nvCxnSpPr>
        <p:spPr>
          <a:xfrm flipH="1">
            <a:off x="1677966" y="5111267"/>
            <a:ext cx="1262416" cy="62245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>
            <a:off x="3473364" y="5111267"/>
            <a:ext cx="150190" cy="62764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4306180" y="5094680"/>
            <a:ext cx="968522" cy="64961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6" name="Table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060730"/>
              </p:ext>
            </p:extLst>
          </p:nvPr>
        </p:nvGraphicFramePr>
        <p:xfrm>
          <a:off x="4632389" y="4074230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7" name="Straight Arrow Connector 96"/>
          <p:cNvCxnSpPr/>
          <p:nvPr/>
        </p:nvCxnSpPr>
        <p:spPr>
          <a:xfrm flipH="1">
            <a:off x="4316957" y="4244164"/>
            <a:ext cx="425949" cy="66832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5424892" y="4244164"/>
            <a:ext cx="2478193" cy="66509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Content Placeholder 2"/>
          <p:cNvSpPr txBox="1">
            <a:spLocks/>
          </p:cNvSpPr>
          <p:nvPr/>
        </p:nvSpPr>
        <p:spPr>
          <a:xfrm>
            <a:off x="9544448" y="4190628"/>
            <a:ext cx="1293927" cy="400110"/>
          </a:xfrm>
          <a:prstGeom prst="rect">
            <a:avLst/>
          </a:prstGeom>
          <a:solidFill>
            <a:srgbClr val="FAE4D7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4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2000" smtClean="0"/>
              <a:t>Copied up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</p:txBody>
      </p:sp>
      <p:graphicFrame>
        <p:nvGraphicFramePr>
          <p:cNvPr id="100" name="Table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564538"/>
              </p:ext>
            </p:extLst>
          </p:nvPr>
        </p:nvGraphicFramePr>
        <p:xfrm>
          <a:off x="10838375" y="4182702"/>
          <a:ext cx="637354" cy="408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074"/>
                <a:gridCol w="208280"/>
              </a:tblGrid>
              <a:tr h="40803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27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813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Deletion: Example (Cont.)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34</a:t>
            </a:fld>
            <a:endParaRPr lang="en-US"/>
          </a:p>
        </p:txBody>
      </p:sp>
      <p:sp>
        <p:nvSpPr>
          <p:cNvPr id="51" name="Content Placeholder 2"/>
          <p:cNvSpPr>
            <a:spLocks noGrp="1"/>
          </p:cNvSpPr>
          <p:nvPr>
            <p:ph idx="1"/>
          </p:nvPr>
        </p:nvSpPr>
        <p:spPr>
          <a:xfrm>
            <a:off x="491941" y="1378613"/>
            <a:ext cx="11163386" cy="475942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en-US" sz="4200" dirty="0" smtClean="0"/>
          </a:p>
          <a:p>
            <a:pPr>
              <a:lnSpc>
                <a:spcPct val="100000"/>
              </a:lnSpc>
            </a:pPr>
            <a:endParaRPr lang="en-US" sz="4200" dirty="0"/>
          </a:p>
          <a:p>
            <a:pPr>
              <a:lnSpc>
                <a:spcPct val="100000"/>
              </a:lnSpc>
            </a:pPr>
            <a:endParaRPr lang="en-US" sz="4200" dirty="0" smtClean="0"/>
          </a:p>
          <a:p>
            <a:pPr>
              <a:lnSpc>
                <a:spcPct val="100000"/>
              </a:lnSpc>
            </a:pPr>
            <a:r>
              <a:rPr lang="en-US" sz="3200" dirty="0" smtClean="0"/>
              <a:t>And then delete 24* ...</a:t>
            </a:r>
          </a:p>
        </p:txBody>
      </p:sp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50191"/>
              </p:ext>
            </p:extLst>
          </p:nvPr>
        </p:nvGraphicFramePr>
        <p:xfrm>
          <a:off x="6427880" y="2213643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27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30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4" name="Straight Arrow Connector 53"/>
          <p:cNvCxnSpPr/>
          <p:nvPr/>
        </p:nvCxnSpPr>
        <p:spPr>
          <a:xfrm>
            <a:off x="7891699" y="2415650"/>
            <a:ext cx="2739584" cy="63302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7219037" y="2415650"/>
            <a:ext cx="1650169" cy="63504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6546375" y="2405139"/>
            <a:ext cx="535407" cy="63815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6" name="Table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881466"/>
              </p:ext>
            </p:extLst>
          </p:nvPr>
        </p:nvGraphicFramePr>
        <p:xfrm>
          <a:off x="856605" y="3038100"/>
          <a:ext cx="16656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86"/>
                <a:gridCol w="322915"/>
                <a:gridCol w="322915"/>
                <a:gridCol w="322915"/>
                <a:gridCol w="322915"/>
                <a:gridCol w="18698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7" name="Table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588139"/>
              </p:ext>
            </p:extLst>
          </p:nvPr>
        </p:nvGraphicFramePr>
        <p:xfrm>
          <a:off x="4447401" y="3048673"/>
          <a:ext cx="1677512" cy="365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54"/>
                <a:gridCol w="338401"/>
                <a:gridCol w="338401"/>
                <a:gridCol w="338401"/>
                <a:gridCol w="338401"/>
                <a:gridCol w="161954"/>
              </a:tblGrid>
              <a:tr h="365459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16*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8" name="Table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108095"/>
              </p:ext>
            </p:extLst>
          </p:nvPr>
        </p:nvGraphicFramePr>
        <p:xfrm>
          <a:off x="6253366" y="3043292"/>
          <a:ext cx="16568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998"/>
                <a:gridCol w="321209"/>
                <a:gridCol w="321209"/>
                <a:gridCol w="321209"/>
                <a:gridCol w="321209"/>
                <a:gridCol w="18599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7030A0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24*</a:t>
                      </a:r>
                      <a:endParaRPr lang="en-US" b="0" dirty="0">
                        <a:solidFill>
                          <a:srgbClr val="7030A0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9" name="Table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769442"/>
              </p:ext>
            </p:extLst>
          </p:nvPr>
        </p:nvGraphicFramePr>
        <p:xfrm>
          <a:off x="8038651" y="3050695"/>
          <a:ext cx="16611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705"/>
                <a:gridCol w="318425"/>
                <a:gridCol w="318425"/>
                <a:gridCol w="318425"/>
                <a:gridCol w="318425"/>
                <a:gridCol w="19370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27*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607351"/>
              </p:ext>
            </p:extLst>
          </p:nvPr>
        </p:nvGraphicFramePr>
        <p:xfrm>
          <a:off x="9829527" y="3048673"/>
          <a:ext cx="1603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88"/>
                <a:gridCol w="307384"/>
                <a:gridCol w="307384"/>
                <a:gridCol w="307384"/>
                <a:gridCol w="307384"/>
                <a:gridCol w="1869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33*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38*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1" name="Straight Arrow Connector 80"/>
          <p:cNvCxnSpPr/>
          <p:nvPr/>
        </p:nvCxnSpPr>
        <p:spPr>
          <a:xfrm flipH="1" flipV="1">
            <a:off x="7906435" y="3144230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2" name="Table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838069"/>
              </p:ext>
            </p:extLst>
          </p:nvPr>
        </p:nvGraphicFramePr>
        <p:xfrm>
          <a:off x="2652003" y="3043292"/>
          <a:ext cx="16656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86"/>
                <a:gridCol w="322915"/>
                <a:gridCol w="322915"/>
                <a:gridCol w="322915"/>
                <a:gridCol w="322915"/>
                <a:gridCol w="18698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7*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8*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3" name="Straight Arrow Connector 82"/>
          <p:cNvCxnSpPr/>
          <p:nvPr/>
        </p:nvCxnSpPr>
        <p:spPr>
          <a:xfrm flipV="1">
            <a:off x="7790429" y="3307471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 flipV="1">
            <a:off x="9691720" y="3143643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9575714" y="3306884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 flipV="1">
            <a:off x="6122399" y="3143643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6006393" y="3306884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 flipV="1">
            <a:off x="4320307" y="3144513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V="1">
            <a:off x="4204301" y="3307754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H="1" flipV="1">
            <a:off x="2518217" y="3143643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2402211" y="3306884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2" name="Table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191037"/>
              </p:ext>
            </p:extLst>
          </p:nvPr>
        </p:nvGraphicFramePr>
        <p:xfrm>
          <a:off x="2841752" y="2216871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3" name="Straight Arrow Connector 92"/>
          <p:cNvCxnSpPr/>
          <p:nvPr/>
        </p:nvCxnSpPr>
        <p:spPr>
          <a:xfrm flipH="1">
            <a:off x="1689421" y="2415650"/>
            <a:ext cx="1262416" cy="62245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>
            <a:off x="3484819" y="2415650"/>
            <a:ext cx="150190" cy="62764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4317635" y="2399063"/>
            <a:ext cx="968522" cy="64961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6" name="Table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211716"/>
              </p:ext>
            </p:extLst>
          </p:nvPr>
        </p:nvGraphicFramePr>
        <p:xfrm>
          <a:off x="4643844" y="1378613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7" name="Straight Arrow Connector 96"/>
          <p:cNvCxnSpPr/>
          <p:nvPr/>
        </p:nvCxnSpPr>
        <p:spPr>
          <a:xfrm flipH="1">
            <a:off x="4328412" y="1548547"/>
            <a:ext cx="425949" cy="66832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5436347" y="1548547"/>
            <a:ext cx="2478193" cy="66509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011122"/>
              </p:ext>
            </p:extLst>
          </p:nvPr>
        </p:nvGraphicFramePr>
        <p:xfrm>
          <a:off x="6432222" y="4930148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30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4" name="Straight Arrow Connector 63"/>
          <p:cNvCxnSpPr>
            <a:endCxn id="71" idx="0"/>
          </p:cNvCxnSpPr>
          <p:nvPr/>
        </p:nvCxnSpPr>
        <p:spPr>
          <a:xfrm>
            <a:off x="7223379" y="5132155"/>
            <a:ext cx="1739375" cy="62245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6550717" y="5121644"/>
            <a:ext cx="535407" cy="63815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23102"/>
              </p:ext>
            </p:extLst>
          </p:nvPr>
        </p:nvGraphicFramePr>
        <p:xfrm>
          <a:off x="860947" y="5754605"/>
          <a:ext cx="16656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86"/>
                <a:gridCol w="322915"/>
                <a:gridCol w="322915"/>
                <a:gridCol w="322915"/>
                <a:gridCol w="322915"/>
                <a:gridCol w="18698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59950"/>
              </p:ext>
            </p:extLst>
          </p:nvPr>
        </p:nvGraphicFramePr>
        <p:xfrm>
          <a:off x="4451743" y="5765178"/>
          <a:ext cx="1677512" cy="365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54"/>
                <a:gridCol w="338401"/>
                <a:gridCol w="338401"/>
                <a:gridCol w="338401"/>
                <a:gridCol w="338401"/>
                <a:gridCol w="161954"/>
              </a:tblGrid>
              <a:tr h="365459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16*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861491"/>
              </p:ext>
            </p:extLst>
          </p:nvPr>
        </p:nvGraphicFramePr>
        <p:xfrm>
          <a:off x="6257708" y="5759797"/>
          <a:ext cx="16568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998"/>
                <a:gridCol w="321209"/>
                <a:gridCol w="321209"/>
                <a:gridCol w="321209"/>
                <a:gridCol w="321209"/>
                <a:gridCol w="18599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27*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96184"/>
              </p:ext>
            </p:extLst>
          </p:nvPr>
        </p:nvGraphicFramePr>
        <p:xfrm>
          <a:off x="8160998" y="5754605"/>
          <a:ext cx="1603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88"/>
                <a:gridCol w="307384"/>
                <a:gridCol w="307384"/>
                <a:gridCol w="307384"/>
                <a:gridCol w="307384"/>
                <a:gridCol w="1869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33*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38*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72" name="Straight Arrow Connector 71"/>
          <p:cNvCxnSpPr/>
          <p:nvPr/>
        </p:nvCxnSpPr>
        <p:spPr>
          <a:xfrm flipH="1" flipV="1">
            <a:off x="7910777" y="5860735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3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475188"/>
              </p:ext>
            </p:extLst>
          </p:nvPr>
        </p:nvGraphicFramePr>
        <p:xfrm>
          <a:off x="2656345" y="5759797"/>
          <a:ext cx="16656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86"/>
                <a:gridCol w="322915"/>
                <a:gridCol w="322915"/>
                <a:gridCol w="322915"/>
                <a:gridCol w="322915"/>
                <a:gridCol w="18698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7*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8*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75" name="Straight Arrow Connector 74"/>
          <p:cNvCxnSpPr/>
          <p:nvPr/>
        </p:nvCxnSpPr>
        <p:spPr>
          <a:xfrm flipV="1">
            <a:off x="7794771" y="6023976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H="1" flipV="1">
            <a:off x="6126741" y="5860148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6010735" y="6023389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H="1" flipV="1">
            <a:off x="4324649" y="5861018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V="1">
            <a:off x="4208643" y="6024259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H="1" flipV="1">
            <a:off x="2522559" y="5860148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V="1">
            <a:off x="2406553" y="6023389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9" name="Table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23926"/>
              </p:ext>
            </p:extLst>
          </p:nvPr>
        </p:nvGraphicFramePr>
        <p:xfrm>
          <a:off x="2846094" y="4933376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10" name="Straight Arrow Connector 109"/>
          <p:cNvCxnSpPr/>
          <p:nvPr/>
        </p:nvCxnSpPr>
        <p:spPr>
          <a:xfrm flipH="1">
            <a:off x="1693763" y="5132155"/>
            <a:ext cx="1262416" cy="62245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H="1">
            <a:off x="3489161" y="5132155"/>
            <a:ext cx="150190" cy="62764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>
            <a:off x="4321977" y="5115568"/>
            <a:ext cx="968522" cy="64961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3" name="Table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296434"/>
              </p:ext>
            </p:extLst>
          </p:nvPr>
        </p:nvGraphicFramePr>
        <p:xfrm>
          <a:off x="4648186" y="4095118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C00000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17</a:t>
                      </a:r>
                      <a:endParaRPr lang="en-US" b="0" dirty="0">
                        <a:solidFill>
                          <a:srgbClr val="C00000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14" name="Straight Arrow Connector 113"/>
          <p:cNvCxnSpPr/>
          <p:nvPr/>
        </p:nvCxnSpPr>
        <p:spPr>
          <a:xfrm flipH="1">
            <a:off x="4332754" y="4265052"/>
            <a:ext cx="425949" cy="66832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5440689" y="4265052"/>
            <a:ext cx="2478193" cy="66509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6" name="Content Placeholder 2"/>
          <p:cNvSpPr txBox="1">
            <a:spLocks/>
          </p:cNvSpPr>
          <p:nvPr/>
        </p:nvSpPr>
        <p:spPr>
          <a:xfrm>
            <a:off x="10095612" y="5738941"/>
            <a:ext cx="1459883" cy="400110"/>
          </a:xfrm>
          <a:prstGeom prst="rect">
            <a:avLst/>
          </a:prstGeom>
          <a:solidFill>
            <a:srgbClr val="FAE4D7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4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2000" smtClean="0"/>
              <a:t>Must merge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117" name="Content Placeholder 2"/>
          <p:cNvSpPr txBox="1">
            <a:spLocks/>
          </p:cNvSpPr>
          <p:nvPr/>
        </p:nvSpPr>
        <p:spPr>
          <a:xfrm>
            <a:off x="9771287" y="4761625"/>
            <a:ext cx="1788946" cy="707886"/>
          </a:xfrm>
          <a:prstGeom prst="rect">
            <a:avLst/>
          </a:prstGeom>
          <a:solidFill>
            <a:srgbClr val="FAE4D7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4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2000" smtClean="0"/>
              <a:t>Must merge at this level too!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38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11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Deletion: Example (Cont.)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35</a:t>
            </a:fld>
            <a:endParaRPr lang="en-US"/>
          </a:p>
        </p:txBody>
      </p:sp>
      <p:sp>
        <p:nvSpPr>
          <p:cNvPr id="51" name="Content Placeholder 2"/>
          <p:cNvSpPr>
            <a:spLocks noGrp="1"/>
          </p:cNvSpPr>
          <p:nvPr>
            <p:ph idx="1"/>
          </p:nvPr>
        </p:nvSpPr>
        <p:spPr>
          <a:xfrm>
            <a:off x="491941" y="1378613"/>
            <a:ext cx="11163386" cy="475942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en-US" sz="4200" dirty="0" smtClean="0"/>
          </a:p>
          <a:p>
            <a:pPr>
              <a:lnSpc>
                <a:spcPct val="100000"/>
              </a:lnSpc>
            </a:pPr>
            <a:endParaRPr lang="en-US" sz="4200" dirty="0"/>
          </a:p>
          <a:p>
            <a:pPr>
              <a:lnSpc>
                <a:spcPct val="100000"/>
              </a:lnSpc>
            </a:pPr>
            <a:endParaRPr lang="en-US" sz="4200" dirty="0"/>
          </a:p>
          <a:p>
            <a:pPr>
              <a:lnSpc>
                <a:spcPct val="100000"/>
              </a:lnSpc>
            </a:pPr>
            <a:r>
              <a:rPr lang="en-US" sz="4200" dirty="0" smtClean="0"/>
              <a:t>Redistribute at the leaf level</a:t>
            </a:r>
          </a:p>
        </p:txBody>
      </p:sp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136504"/>
              </p:ext>
            </p:extLst>
          </p:nvPr>
        </p:nvGraphicFramePr>
        <p:xfrm>
          <a:off x="1638712" y="2932727"/>
          <a:ext cx="16656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86"/>
                <a:gridCol w="322915"/>
                <a:gridCol w="322915"/>
                <a:gridCol w="322915"/>
                <a:gridCol w="322915"/>
                <a:gridCol w="18698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9" name="Table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102595"/>
              </p:ext>
            </p:extLst>
          </p:nvPr>
        </p:nvGraphicFramePr>
        <p:xfrm>
          <a:off x="5229508" y="2943300"/>
          <a:ext cx="1677512" cy="365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54"/>
                <a:gridCol w="338401"/>
                <a:gridCol w="338401"/>
                <a:gridCol w="338401"/>
                <a:gridCol w="338401"/>
                <a:gridCol w="161954"/>
              </a:tblGrid>
              <a:tr h="365459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16*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9" name="Table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819287"/>
              </p:ext>
            </p:extLst>
          </p:nvPr>
        </p:nvGraphicFramePr>
        <p:xfrm>
          <a:off x="7035473" y="2937919"/>
          <a:ext cx="16568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998"/>
                <a:gridCol w="321209"/>
                <a:gridCol w="321209"/>
                <a:gridCol w="321209"/>
                <a:gridCol w="321209"/>
                <a:gridCol w="18599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27*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0" name="Table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83230"/>
              </p:ext>
            </p:extLst>
          </p:nvPr>
        </p:nvGraphicFramePr>
        <p:xfrm>
          <a:off x="8820758" y="2943300"/>
          <a:ext cx="1603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88"/>
                <a:gridCol w="307384"/>
                <a:gridCol w="307384"/>
                <a:gridCol w="307384"/>
                <a:gridCol w="307384"/>
                <a:gridCol w="1869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33*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38*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1" name="Straight Arrow Connector 100"/>
          <p:cNvCxnSpPr/>
          <p:nvPr/>
        </p:nvCxnSpPr>
        <p:spPr>
          <a:xfrm flipH="1" flipV="1">
            <a:off x="8688542" y="3038857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2" name="Table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475398"/>
              </p:ext>
            </p:extLst>
          </p:nvPr>
        </p:nvGraphicFramePr>
        <p:xfrm>
          <a:off x="3434110" y="2937919"/>
          <a:ext cx="16656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86"/>
                <a:gridCol w="322915"/>
                <a:gridCol w="322915"/>
                <a:gridCol w="322915"/>
                <a:gridCol w="322915"/>
                <a:gridCol w="18698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7*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8*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18" name="Straight Arrow Connector 117"/>
          <p:cNvCxnSpPr/>
          <p:nvPr/>
        </p:nvCxnSpPr>
        <p:spPr>
          <a:xfrm flipV="1">
            <a:off x="8572536" y="3202098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 flipH="1" flipV="1">
            <a:off x="6904506" y="3038270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 flipV="1">
            <a:off x="6788500" y="3201511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 flipH="1" flipV="1">
            <a:off x="5102414" y="3039140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flipV="1">
            <a:off x="4986408" y="3202381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H="1" flipV="1">
            <a:off x="3300324" y="3038270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flipV="1">
            <a:off x="3184318" y="3201511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5" name="Table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181287"/>
              </p:ext>
            </p:extLst>
          </p:nvPr>
        </p:nvGraphicFramePr>
        <p:xfrm>
          <a:off x="4581604" y="2040685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30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26" name="Straight Arrow Connector 125"/>
          <p:cNvCxnSpPr/>
          <p:nvPr/>
        </p:nvCxnSpPr>
        <p:spPr>
          <a:xfrm flipH="1">
            <a:off x="2471528" y="2226105"/>
            <a:ext cx="2238597" cy="70662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flipH="1">
            <a:off x="4266926" y="2220913"/>
            <a:ext cx="1083710" cy="7170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>
            <a:off x="6064469" y="2236387"/>
            <a:ext cx="3795" cy="70691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>
            <a:off x="6703543" y="2236387"/>
            <a:ext cx="1160346" cy="70153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endCxn id="100" idx="0"/>
          </p:cNvCxnSpPr>
          <p:nvPr/>
        </p:nvCxnSpPr>
        <p:spPr>
          <a:xfrm>
            <a:off x="7451834" y="2236387"/>
            <a:ext cx="2170680" cy="70691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1" name="Content Placeholder 2"/>
          <p:cNvSpPr txBox="1">
            <a:spLocks/>
          </p:cNvSpPr>
          <p:nvPr/>
        </p:nvSpPr>
        <p:spPr>
          <a:xfrm>
            <a:off x="1040524" y="1485372"/>
            <a:ext cx="1632180" cy="400110"/>
          </a:xfrm>
          <a:prstGeom prst="rect">
            <a:avLst/>
          </a:prstGeom>
          <a:solidFill>
            <a:srgbClr val="FAE4D7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4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2000" b="1" dirty="0" smtClean="0"/>
              <a:t>Pulled down</a:t>
            </a:r>
            <a:endParaRPr lang="en-US" sz="20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graphicFrame>
        <p:nvGraphicFramePr>
          <p:cNvPr id="132" name="Table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492268"/>
              </p:ext>
            </p:extLst>
          </p:nvPr>
        </p:nvGraphicFramePr>
        <p:xfrm>
          <a:off x="2672703" y="1477446"/>
          <a:ext cx="637354" cy="408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074"/>
                <a:gridCol w="208280"/>
              </a:tblGrid>
              <a:tr h="40803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222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Deletion: Example (Cont.)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36</a:t>
            </a:fld>
            <a:endParaRPr lang="en-US"/>
          </a:p>
        </p:txBody>
      </p:sp>
      <p:sp>
        <p:nvSpPr>
          <p:cNvPr id="51" name="Content Placeholder 2"/>
          <p:cNvSpPr>
            <a:spLocks noGrp="1"/>
          </p:cNvSpPr>
          <p:nvPr>
            <p:ph idx="1"/>
          </p:nvPr>
        </p:nvSpPr>
        <p:spPr>
          <a:xfrm>
            <a:off x="491941" y="1378613"/>
            <a:ext cx="11163386" cy="475942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200" dirty="0" smtClean="0"/>
              <a:t>Can redistribute at the non-leaf nodes too</a:t>
            </a:r>
          </a:p>
          <a:p>
            <a:pPr>
              <a:lnSpc>
                <a:spcPct val="100000"/>
              </a:lnSpc>
            </a:pPr>
            <a:r>
              <a:rPr lang="en-US" sz="4200" dirty="0" smtClean="0"/>
              <a:t>Example: a </a:t>
            </a:r>
            <a:r>
              <a:rPr lang="en-US" sz="4200" dirty="0" err="1" smtClean="0"/>
              <a:t>b+tree</a:t>
            </a:r>
            <a:r>
              <a:rPr lang="en-US" sz="4200" dirty="0" smtClean="0"/>
              <a:t> </a:t>
            </a:r>
            <a:r>
              <a:rPr lang="en-US" sz="4200" i="1" dirty="0" smtClean="0"/>
              <a:t>during </a:t>
            </a:r>
            <a:r>
              <a:rPr lang="en-US" sz="4200" dirty="0" smtClean="0"/>
              <a:t>deletion of 24*</a:t>
            </a:r>
          </a:p>
          <a:p>
            <a:pPr lvl="1">
              <a:lnSpc>
                <a:spcPct val="100000"/>
              </a:lnSpc>
            </a:pPr>
            <a:r>
              <a:rPr lang="en-US" sz="4000" dirty="0" smtClean="0"/>
              <a:t>Redistribute </a:t>
            </a:r>
            <a:r>
              <a:rPr lang="en-US" sz="4000" dirty="0"/>
              <a:t>entry from left child of root to right child</a:t>
            </a:r>
            <a:endParaRPr lang="en-US" sz="3800" dirty="0" smtClean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389824"/>
              </p:ext>
            </p:extLst>
          </p:nvPr>
        </p:nvGraphicFramePr>
        <p:xfrm>
          <a:off x="6503022" y="4709781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30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6" name="Straight Arrow Connector 25"/>
          <p:cNvCxnSpPr/>
          <p:nvPr/>
        </p:nvCxnSpPr>
        <p:spPr>
          <a:xfrm>
            <a:off x="7257106" y="4895201"/>
            <a:ext cx="3449319" cy="64961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32" idx="0"/>
          </p:cNvCxnSpPr>
          <p:nvPr/>
        </p:nvCxnSpPr>
        <p:spPr>
          <a:xfrm>
            <a:off x="6589561" y="4887310"/>
            <a:ext cx="2415795" cy="65750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402827"/>
              </p:ext>
            </p:extLst>
          </p:nvPr>
        </p:nvGraphicFramePr>
        <p:xfrm>
          <a:off x="640408" y="5550556"/>
          <a:ext cx="114574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623"/>
                <a:gridCol w="222124"/>
                <a:gridCol w="222124"/>
                <a:gridCol w="222124"/>
                <a:gridCol w="222124"/>
                <a:gridCol w="12862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453435"/>
              </p:ext>
            </p:extLst>
          </p:nvPr>
        </p:nvGraphicFramePr>
        <p:xfrm>
          <a:off x="4923491" y="5563420"/>
          <a:ext cx="1556384" cy="365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60"/>
                <a:gridCol w="313966"/>
                <a:gridCol w="313966"/>
                <a:gridCol w="313966"/>
                <a:gridCol w="313966"/>
                <a:gridCol w="150260"/>
              </a:tblGrid>
              <a:tr h="365459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17*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18*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534442"/>
              </p:ext>
            </p:extLst>
          </p:nvPr>
        </p:nvGraphicFramePr>
        <p:xfrm>
          <a:off x="6588062" y="5563420"/>
          <a:ext cx="15371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568"/>
                <a:gridCol w="298015"/>
                <a:gridCol w="298015"/>
                <a:gridCol w="298015"/>
                <a:gridCol w="298015"/>
                <a:gridCol w="17256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20*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21*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7030A0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279534"/>
              </p:ext>
            </p:extLst>
          </p:nvPr>
        </p:nvGraphicFramePr>
        <p:xfrm>
          <a:off x="8206383" y="5544811"/>
          <a:ext cx="159794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339"/>
                <a:gridCol w="306317"/>
                <a:gridCol w="306317"/>
                <a:gridCol w="306317"/>
                <a:gridCol w="306317"/>
                <a:gridCol w="18633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22*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27*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057744"/>
              </p:ext>
            </p:extLst>
          </p:nvPr>
        </p:nvGraphicFramePr>
        <p:xfrm>
          <a:off x="9907637" y="5544811"/>
          <a:ext cx="160054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43"/>
                <a:gridCol w="306814"/>
                <a:gridCol w="306814"/>
                <a:gridCol w="306814"/>
                <a:gridCol w="306814"/>
                <a:gridCol w="18664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33*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38*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4" name="Straight Arrow Connector 33"/>
          <p:cNvCxnSpPr/>
          <p:nvPr/>
        </p:nvCxnSpPr>
        <p:spPr>
          <a:xfrm flipH="1">
            <a:off x="8120743" y="5652793"/>
            <a:ext cx="165785" cy="415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606796"/>
              </p:ext>
            </p:extLst>
          </p:nvPr>
        </p:nvGraphicFramePr>
        <p:xfrm>
          <a:off x="1920783" y="5552078"/>
          <a:ext cx="114574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623"/>
                <a:gridCol w="222124"/>
                <a:gridCol w="222124"/>
                <a:gridCol w="222124"/>
                <a:gridCol w="222124"/>
                <a:gridCol w="12862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7*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8*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6" name="Straight Arrow Connector 35"/>
          <p:cNvCxnSpPr/>
          <p:nvPr/>
        </p:nvCxnSpPr>
        <p:spPr>
          <a:xfrm>
            <a:off x="8124371" y="5812971"/>
            <a:ext cx="172373" cy="247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9804400" y="5638800"/>
            <a:ext cx="210684" cy="156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9684657" y="5802086"/>
            <a:ext cx="214421" cy="93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6479875" y="5650449"/>
            <a:ext cx="207582" cy="39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6396327" y="5815446"/>
            <a:ext cx="186856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2996508" y="5816541"/>
            <a:ext cx="204907" cy="279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 flipV="1">
            <a:off x="1782132" y="5656100"/>
            <a:ext cx="205331" cy="148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1720241" y="5819341"/>
            <a:ext cx="194107" cy="108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791210"/>
              </p:ext>
            </p:extLst>
          </p:nvPr>
        </p:nvGraphicFramePr>
        <p:xfrm>
          <a:off x="2916894" y="4713009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20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6" name="Straight Arrow Connector 45"/>
          <p:cNvCxnSpPr>
            <a:endCxn id="29" idx="0"/>
          </p:cNvCxnSpPr>
          <p:nvPr/>
        </p:nvCxnSpPr>
        <p:spPr>
          <a:xfrm flipH="1">
            <a:off x="1213279" y="4911788"/>
            <a:ext cx="1813700" cy="63876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35" idx="0"/>
          </p:cNvCxnSpPr>
          <p:nvPr/>
        </p:nvCxnSpPr>
        <p:spPr>
          <a:xfrm flipH="1">
            <a:off x="2493654" y="4911788"/>
            <a:ext cx="1216497" cy="64029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53" idx="0"/>
          </p:cNvCxnSpPr>
          <p:nvPr/>
        </p:nvCxnSpPr>
        <p:spPr>
          <a:xfrm flipH="1">
            <a:off x="3986042" y="4895201"/>
            <a:ext cx="406735" cy="66027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878816"/>
              </p:ext>
            </p:extLst>
          </p:nvPr>
        </p:nvGraphicFramePr>
        <p:xfrm>
          <a:off x="4718986" y="3874751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22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0" name="Straight Arrow Connector 49"/>
          <p:cNvCxnSpPr/>
          <p:nvPr/>
        </p:nvCxnSpPr>
        <p:spPr>
          <a:xfrm flipH="1">
            <a:off x="4403554" y="4044685"/>
            <a:ext cx="425949" cy="66832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511489" y="4044685"/>
            <a:ext cx="2478193" cy="66509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627123"/>
              </p:ext>
            </p:extLst>
          </p:nvPr>
        </p:nvGraphicFramePr>
        <p:xfrm>
          <a:off x="3207850" y="5555479"/>
          <a:ext cx="1556384" cy="365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60"/>
                <a:gridCol w="313966"/>
                <a:gridCol w="313966"/>
                <a:gridCol w="313966"/>
                <a:gridCol w="313966"/>
                <a:gridCol w="150260"/>
              </a:tblGrid>
              <a:tr h="365459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16*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4" name="Straight Arrow Connector 53"/>
          <p:cNvCxnSpPr/>
          <p:nvPr/>
        </p:nvCxnSpPr>
        <p:spPr>
          <a:xfrm flipH="1" flipV="1">
            <a:off x="4761720" y="5650449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4668293" y="5817127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3069199" y="5650449"/>
            <a:ext cx="222588" cy="28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30" idx="0"/>
          </p:cNvCxnSpPr>
          <p:nvPr/>
        </p:nvCxnSpPr>
        <p:spPr>
          <a:xfrm>
            <a:off x="5020090" y="4901657"/>
            <a:ext cx="681593" cy="66176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31" idx="0"/>
          </p:cNvCxnSpPr>
          <p:nvPr/>
        </p:nvCxnSpPr>
        <p:spPr>
          <a:xfrm>
            <a:off x="5759669" y="4887310"/>
            <a:ext cx="1596991" cy="67611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49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Deletion: Example (Cont.)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37</a:t>
            </a:fld>
            <a:endParaRPr lang="en-US"/>
          </a:p>
        </p:txBody>
      </p:sp>
      <p:sp>
        <p:nvSpPr>
          <p:cNvPr id="51" name="Content Placeholder 2"/>
          <p:cNvSpPr>
            <a:spLocks noGrp="1"/>
          </p:cNvSpPr>
          <p:nvPr>
            <p:ph idx="1"/>
          </p:nvPr>
        </p:nvSpPr>
        <p:spPr>
          <a:xfrm>
            <a:off x="491941" y="1378613"/>
            <a:ext cx="11163386" cy="475942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200" dirty="0"/>
              <a:t>Example: a </a:t>
            </a:r>
            <a:r>
              <a:rPr lang="en-US" sz="4200" dirty="0" err="1"/>
              <a:t>b+tree</a:t>
            </a:r>
            <a:r>
              <a:rPr lang="en-US" sz="4200" dirty="0"/>
              <a:t> during deletion of 24*</a:t>
            </a:r>
          </a:p>
          <a:p>
            <a:pPr lvl="1">
              <a:lnSpc>
                <a:spcPct val="100000"/>
              </a:lnSpc>
            </a:pPr>
            <a:r>
              <a:rPr lang="en-US" sz="3800" dirty="0"/>
              <a:t>Let’s move 20*</a:t>
            </a:r>
            <a:endParaRPr lang="en-US" sz="3800" dirty="0" smtClean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564452"/>
              </p:ext>
            </p:extLst>
          </p:nvPr>
        </p:nvGraphicFramePr>
        <p:xfrm>
          <a:off x="6531164" y="3992963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22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30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6" name="Straight Arrow Connector 25"/>
          <p:cNvCxnSpPr/>
          <p:nvPr/>
        </p:nvCxnSpPr>
        <p:spPr>
          <a:xfrm>
            <a:off x="7997610" y="4184839"/>
            <a:ext cx="2736957" cy="64315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32" idx="0"/>
          </p:cNvCxnSpPr>
          <p:nvPr/>
        </p:nvCxnSpPr>
        <p:spPr>
          <a:xfrm>
            <a:off x="7313765" y="4184839"/>
            <a:ext cx="1719733" cy="64315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03004"/>
              </p:ext>
            </p:extLst>
          </p:nvPr>
        </p:nvGraphicFramePr>
        <p:xfrm>
          <a:off x="668550" y="4833738"/>
          <a:ext cx="114574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623"/>
                <a:gridCol w="222124"/>
                <a:gridCol w="222124"/>
                <a:gridCol w="222124"/>
                <a:gridCol w="222124"/>
                <a:gridCol w="12862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240439"/>
              </p:ext>
            </p:extLst>
          </p:nvPr>
        </p:nvGraphicFramePr>
        <p:xfrm>
          <a:off x="4951633" y="4846602"/>
          <a:ext cx="1556384" cy="365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60"/>
                <a:gridCol w="313966"/>
                <a:gridCol w="313966"/>
                <a:gridCol w="313966"/>
                <a:gridCol w="313966"/>
                <a:gridCol w="150260"/>
              </a:tblGrid>
              <a:tr h="365459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17*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18*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702432"/>
              </p:ext>
            </p:extLst>
          </p:nvPr>
        </p:nvGraphicFramePr>
        <p:xfrm>
          <a:off x="6616204" y="4846602"/>
          <a:ext cx="15371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568"/>
                <a:gridCol w="298015"/>
                <a:gridCol w="298015"/>
                <a:gridCol w="298015"/>
                <a:gridCol w="298015"/>
                <a:gridCol w="17256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20*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21*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7030A0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493209"/>
              </p:ext>
            </p:extLst>
          </p:nvPr>
        </p:nvGraphicFramePr>
        <p:xfrm>
          <a:off x="8234525" y="4827993"/>
          <a:ext cx="159794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339"/>
                <a:gridCol w="306317"/>
                <a:gridCol w="306317"/>
                <a:gridCol w="306317"/>
                <a:gridCol w="306317"/>
                <a:gridCol w="18633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22*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27*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978249"/>
              </p:ext>
            </p:extLst>
          </p:nvPr>
        </p:nvGraphicFramePr>
        <p:xfrm>
          <a:off x="9935779" y="4827993"/>
          <a:ext cx="160054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43"/>
                <a:gridCol w="306814"/>
                <a:gridCol w="306814"/>
                <a:gridCol w="306814"/>
                <a:gridCol w="306814"/>
                <a:gridCol w="18664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33*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38*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4" name="Straight Arrow Connector 33"/>
          <p:cNvCxnSpPr/>
          <p:nvPr/>
        </p:nvCxnSpPr>
        <p:spPr>
          <a:xfrm flipH="1">
            <a:off x="8148885" y="4935975"/>
            <a:ext cx="165785" cy="415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703136"/>
              </p:ext>
            </p:extLst>
          </p:nvPr>
        </p:nvGraphicFramePr>
        <p:xfrm>
          <a:off x="1948925" y="4835260"/>
          <a:ext cx="114574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623"/>
                <a:gridCol w="222124"/>
                <a:gridCol w="222124"/>
                <a:gridCol w="222124"/>
                <a:gridCol w="222124"/>
                <a:gridCol w="12862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7*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8*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6" name="Straight Arrow Connector 35"/>
          <p:cNvCxnSpPr/>
          <p:nvPr/>
        </p:nvCxnSpPr>
        <p:spPr>
          <a:xfrm>
            <a:off x="8152513" y="5096153"/>
            <a:ext cx="172373" cy="247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9832542" y="4921982"/>
            <a:ext cx="210684" cy="156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9712799" y="5085268"/>
            <a:ext cx="214421" cy="93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6508017" y="4933631"/>
            <a:ext cx="207582" cy="39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6424469" y="5098628"/>
            <a:ext cx="186856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3024650" y="5099723"/>
            <a:ext cx="204907" cy="279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 flipV="1">
            <a:off x="1810274" y="4939282"/>
            <a:ext cx="205331" cy="148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1748383" y="5102523"/>
            <a:ext cx="194107" cy="108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581371"/>
              </p:ext>
            </p:extLst>
          </p:nvPr>
        </p:nvGraphicFramePr>
        <p:xfrm>
          <a:off x="2945036" y="3996191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6" name="Straight Arrow Connector 45"/>
          <p:cNvCxnSpPr>
            <a:endCxn id="29" idx="0"/>
          </p:cNvCxnSpPr>
          <p:nvPr/>
        </p:nvCxnSpPr>
        <p:spPr>
          <a:xfrm flipH="1">
            <a:off x="1241421" y="4194970"/>
            <a:ext cx="1813700" cy="63876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35" idx="0"/>
          </p:cNvCxnSpPr>
          <p:nvPr/>
        </p:nvCxnSpPr>
        <p:spPr>
          <a:xfrm flipH="1">
            <a:off x="2521796" y="4194970"/>
            <a:ext cx="1216497" cy="64029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53" idx="0"/>
          </p:cNvCxnSpPr>
          <p:nvPr/>
        </p:nvCxnSpPr>
        <p:spPr>
          <a:xfrm flipH="1">
            <a:off x="4014184" y="4178383"/>
            <a:ext cx="406735" cy="66027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626321"/>
              </p:ext>
            </p:extLst>
          </p:nvPr>
        </p:nvGraphicFramePr>
        <p:xfrm>
          <a:off x="4747128" y="3157933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20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0" name="Straight Arrow Connector 49"/>
          <p:cNvCxnSpPr/>
          <p:nvPr/>
        </p:nvCxnSpPr>
        <p:spPr>
          <a:xfrm flipH="1">
            <a:off x="4431696" y="3327867"/>
            <a:ext cx="425949" cy="66832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539631" y="3327867"/>
            <a:ext cx="2478193" cy="66509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638579"/>
              </p:ext>
            </p:extLst>
          </p:nvPr>
        </p:nvGraphicFramePr>
        <p:xfrm>
          <a:off x="3235992" y="4838661"/>
          <a:ext cx="1556384" cy="365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60"/>
                <a:gridCol w="313966"/>
                <a:gridCol w="313966"/>
                <a:gridCol w="313966"/>
                <a:gridCol w="313966"/>
                <a:gridCol w="150260"/>
              </a:tblGrid>
              <a:tr h="365459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16*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4" name="Straight Arrow Connector 53"/>
          <p:cNvCxnSpPr/>
          <p:nvPr/>
        </p:nvCxnSpPr>
        <p:spPr>
          <a:xfrm flipH="1" flipV="1">
            <a:off x="4789862" y="4933631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4696435" y="5100309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3097341" y="4933631"/>
            <a:ext cx="222588" cy="28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30" idx="0"/>
          </p:cNvCxnSpPr>
          <p:nvPr/>
        </p:nvCxnSpPr>
        <p:spPr>
          <a:xfrm>
            <a:off x="5048232" y="4184839"/>
            <a:ext cx="681593" cy="66176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31" idx="0"/>
          </p:cNvCxnSpPr>
          <p:nvPr/>
        </p:nvCxnSpPr>
        <p:spPr>
          <a:xfrm>
            <a:off x="6653048" y="4172607"/>
            <a:ext cx="731754" cy="67399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070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Deletion: Example (Cont.)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38</a:t>
            </a:fld>
            <a:endParaRPr lang="en-US"/>
          </a:p>
        </p:txBody>
      </p:sp>
      <p:sp>
        <p:nvSpPr>
          <p:cNvPr id="51" name="Content Placeholder 2"/>
          <p:cNvSpPr>
            <a:spLocks noGrp="1"/>
          </p:cNvSpPr>
          <p:nvPr>
            <p:ph idx="1"/>
          </p:nvPr>
        </p:nvSpPr>
        <p:spPr>
          <a:xfrm>
            <a:off x="491941" y="1378613"/>
            <a:ext cx="11163386" cy="475942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200" dirty="0"/>
              <a:t>Example: a </a:t>
            </a:r>
            <a:r>
              <a:rPr lang="en-US" sz="4200" dirty="0" err="1"/>
              <a:t>b+tree</a:t>
            </a:r>
            <a:r>
              <a:rPr lang="en-US" sz="4200" dirty="0"/>
              <a:t> during deletion of 24*</a:t>
            </a:r>
          </a:p>
          <a:p>
            <a:pPr lvl="1">
              <a:lnSpc>
                <a:spcPct val="100000"/>
              </a:lnSpc>
            </a:pPr>
            <a:r>
              <a:rPr lang="en-US" sz="3800" dirty="0" smtClean="0"/>
              <a:t>Can </a:t>
            </a:r>
            <a:r>
              <a:rPr lang="en-US" sz="3800" dirty="0" smtClean="0"/>
              <a:t>move </a:t>
            </a:r>
            <a:r>
              <a:rPr lang="en-US" sz="3800" dirty="0" smtClean="0"/>
              <a:t>17* as well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087521"/>
              </p:ext>
            </p:extLst>
          </p:nvPr>
        </p:nvGraphicFramePr>
        <p:xfrm>
          <a:off x="6531164" y="3992963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20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22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30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6" name="Straight Arrow Connector 25"/>
          <p:cNvCxnSpPr/>
          <p:nvPr/>
        </p:nvCxnSpPr>
        <p:spPr>
          <a:xfrm>
            <a:off x="8650014" y="4193628"/>
            <a:ext cx="2084553" cy="63436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32" idx="0"/>
          </p:cNvCxnSpPr>
          <p:nvPr/>
        </p:nvCxnSpPr>
        <p:spPr>
          <a:xfrm>
            <a:off x="8017824" y="4184839"/>
            <a:ext cx="1015674" cy="64315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03004"/>
              </p:ext>
            </p:extLst>
          </p:nvPr>
        </p:nvGraphicFramePr>
        <p:xfrm>
          <a:off x="668550" y="4833738"/>
          <a:ext cx="114574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623"/>
                <a:gridCol w="222124"/>
                <a:gridCol w="222124"/>
                <a:gridCol w="222124"/>
                <a:gridCol w="222124"/>
                <a:gridCol w="12862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240439"/>
              </p:ext>
            </p:extLst>
          </p:nvPr>
        </p:nvGraphicFramePr>
        <p:xfrm>
          <a:off x="4951633" y="4846602"/>
          <a:ext cx="1556384" cy="365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60"/>
                <a:gridCol w="313966"/>
                <a:gridCol w="313966"/>
                <a:gridCol w="313966"/>
                <a:gridCol w="313966"/>
                <a:gridCol w="150260"/>
              </a:tblGrid>
              <a:tr h="365459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17*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18*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702432"/>
              </p:ext>
            </p:extLst>
          </p:nvPr>
        </p:nvGraphicFramePr>
        <p:xfrm>
          <a:off x="6616204" y="4846602"/>
          <a:ext cx="15371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568"/>
                <a:gridCol w="298015"/>
                <a:gridCol w="298015"/>
                <a:gridCol w="298015"/>
                <a:gridCol w="298015"/>
                <a:gridCol w="17256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20*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21*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7030A0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493209"/>
              </p:ext>
            </p:extLst>
          </p:nvPr>
        </p:nvGraphicFramePr>
        <p:xfrm>
          <a:off x="8234525" y="4827993"/>
          <a:ext cx="159794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339"/>
                <a:gridCol w="306317"/>
                <a:gridCol w="306317"/>
                <a:gridCol w="306317"/>
                <a:gridCol w="306317"/>
                <a:gridCol w="18633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22*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27*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978249"/>
              </p:ext>
            </p:extLst>
          </p:nvPr>
        </p:nvGraphicFramePr>
        <p:xfrm>
          <a:off x="9935779" y="4827993"/>
          <a:ext cx="160054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43"/>
                <a:gridCol w="306814"/>
                <a:gridCol w="306814"/>
                <a:gridCol w="306814"/>
                <a:gridCol w="306814"/>
                <a:gridCol w="18664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33*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38*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4" name="Straight Arrow Connector 33"/>
          <p:cNvCxnSpPr/>
          <p:nvPr/>
        </p:nvCxnSpPr>
        <p:spPr>
          <a:xfrm flipH="1">
            <a:off x="8148885" y="4935975"/>
            <a:ext cx="165785" cy="415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703136"/>
              </p:ext>
            </p:extLst>
          </p:nvPr>
        </p:nvGraphicFramePr>
        <p:xfrm>
          <a:off x="1948925" y="4835260"/>
          <a:ext cx="114574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623"/>
                <a:gridCol w="222124"/>
                <a:gridCol w="222124"/>
                <a:gridCol w="222124"/>
                <a:gridCol w="222124"/>
                <a:gridCol w="12862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7*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8*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6" name="Straight Arrow Connector 35"/>
          <p:cNvCxnSpPr/>
          <p:nvPr/>
        </p:nvCxnSpPr>
        <p:spPr>
          <a:xfrm>
            <a:off x="8152513" y="5096153"/>
            <a:ext cx="172373" cy="247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9832542" y="4921982"/>
            <a:ext cx="210684" cy="156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9712799" y="5085268"/>
            <a:ext cx="214421" cy="93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6508017" y="4933631"/>
            <a:ext cx="207582" cy="39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6424469" y="5098628"/>
            <a:ext cx="186856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3024650" y="5099723"/>
            <a:ext cx="204907" cy="279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 flipV="1">
            <a:off x="1810274" y="4939282"/>
            <a:ext cx="205331" cy="148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1748383" y="5102523"/>
            <a:ext cx="194107" cy="108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763755"/>
              </p:ext>
            </p:extLst>
          </p:nvPr>
        </p:nvGraphicFramePr>
        <p:xfrm>
          <a:off x="2945036" y="3996191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6" name="Straight Arrow Connector 45"/>
          <p:cNvCxnSpPr>
            <a:endCxn id="29" idx="0"/>
          </p:cNvCxnSpPr>
          <p:nvPr/>
        </p:nvCxnSpPr>
        <p:spPr>
          <a:xfrm flipH="1">
            <a:off x="1241421" y="4194970"/>
            <a:ext cx="1813700" cy="63876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35" idx="0"/>
          </p:cNvCxnSpPr>
          <p:nvPr/>
        </p:nvCxnSpPr>
        <p:spPr>
          <a:xfrm flipH="1">
            <a:off x="2521796" y="4194970"/>
            <a:ext cx="1216497" cy="64029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53" idx="0"/>
          </p:cNvCxnSpPr>
          <p:nvPr/>
        </p:nvCxnSpPr>
        <p:spPr>
          <a:xfrm flipH="1">
            <a:off x="4014184" y="4178383"/>
            <a:ext cx="406735" cy="66027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744651"/>
              </p:ext>
            </p:extLst>
          </p:nvPr>
        </p:nvGraphicFramePr>
        <p:xfrm>
          <a:off x="4747128" y="3157933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0" name="Straight Arrow Connector 49"/>
          <p:cNvCxnSpPr/>
          <p:nvPr/>
        </p:nvCxnSpPr>
        <p:spPr>
          <a:xfrm flipH="1">
            <a:off x="4431696" y="3327867"/>
            <a:ext cx="425949" cy="66832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539631" y="3327867"/>
            <a:ext cx="2478193" cy="66509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638579"/>
              </p:ext>
            </p:extLst>
          </p:nvPr>
        </p:nvGraphicFramePr>
        <p:xfrm>
          <a:off x="3235992" y="4838661"/>
          <a:ext cx="1556384" cy="365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60"/>
                <a:gridCol w="313966"/>
                <a:gridCol w="313966"/>
                <a:gridCol w="313966"/>
                <a:gridCol w="313966"/>
                <a:gridCol w="150260"/>
              </a:tblGrid>
              <a:tr h="365459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16*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4" name="Straight Arrow Connector 53"/>
          <p:cNvCxnSpPr/>
          <p:nvPr/>
        </p:nvCxnSpPr>
        <p:spPr>
          <a:xfrm flipH="1" flipV="1">
            <a:off x="4789862" y="4933631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4696435" y="5100309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3097341" y="4933631"/>
            <a:ext cx="222588" cy="28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30" idx="0"/>
          </p:cNvCxnSpPr>
          <p:nvPr/>
        </p:nvCxnSpPr>
        <p:spPr>
          <a:xfrm flipH="1">
            <a:off x="5729825" y="4193628"/>
            <a:ext cx="881500" cy="65297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31" idx="0"/>
          </p:cNvCxnSpPr>
          <p:nvPr/>
        </p:nvCxnSpPr>
        <p:spPr>
          <a:xfrm>
            <a:off x="7325710" y="4178383"/>
            <a:ext cx="59092" cy="6682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506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39388" y="1389412"/>
            <a:ext cx="11313224" cy="4966939"/>
          </a:xfrm>
        </p:spPr>
        <p:txBody>
          <a:bodyPr>
            <a:normAutofit fontScale="92500"/>
          </a:bodyPr>
          <a:lstStyle/>
          <a:p>
            <a:pPr marL="342900">
              <a:lnSpc>
                <a:spcPct val="100000"/>
              </a:lnSpc>
            </a:pPr>
            <a:r>
              <a:rPr lang="en-US" sz="4000" dirty="0" smtClean="0"/>
              <a:t>Find the correct leaf </a:t>
            </a:r>
            <a:r>
              <a:rPr lang="en-US" sz="4000" dirty="0"/>
              <a:t>node </a:t>
            </a:r>
            <a:r>
              <a:rPr lang="en-US" sz="4000" i="1" dirty="0"/>
              <a:t>L </a:t>
            </a:r>
            <a:r>
              <a:rPr lang="en-US" sz="4000" dirty="0"/>
              <a:t>where entry belongs</a:t>
            </a:r>
          </a:p>
          <a:p>
            <a:pPr marL="342900">
              <a:lnSpc>
                <a:spcPct val="100000"/>
              </a:lnSpc>
            </a:pPr>
            <a:r>
              <a:rPr lang="en-US" sz="4000" dirty="0" smtClean="0"/>
              <a:t>Remove </a:t>
            </a:r>
            <a:r>
              <a:rPr lang="en-US" sz="4000" dirty="0"/>
              <a:t>the entry</a:t>
            </a:r>
          </a:p>
          <a:p>
            <a:pPr marL="800100" lvl="1">
              <a:lnSpc>
                <a:spcPct val="100000"/>
              </a:lnSpc>
            </a:pPr>
            <a:r>
              <a:rPr lang="en-US" sz="3600" dirty="0"/>
              <a:t>If </a:t>
            </a:r>
            <a:r>
              <a:rPr lang="en-US" sz="3600" i="1" dirty="0"/>
              <a:t>L</a:t>
            </a:r>
            <a:r>
              <a:rPr lang="en-US" sz="3600" dirty="0"/>
              <a:t> is at least half-full, DONE! </a:t>
            </a:r>
          </a:p>
          <a:p>
            <a:pPr marL="800100" lvl="1">
              <a:lnSpc>
                <a:spcPct val="100000"/>
              </a:lnSpc>
            </a:pPr>
            <a:r>
              <a:rPr lang="en-US" sz="3600" dirty="0"/>
              <a:t>If </a:t>
            </a:r>
            <a:r>
              <a:rPr lang="en-US" sz="3600" i="1" dirty="0" smtClean="0"/>
              <a:t>L</a:t>
            </a:r>
            <a:r>
              <a:rPr lang="en-US" sz="3600" dirty="0" smtClean="0"/>
              <a:t> </a:t>
            </a:r>
            <a:r>
              <a:rPr lang="en-US" sz="3600" dirty="0"/>
              <a:t>has only d-1 </a:t>
            </a:r>
            <a:r>
              <a:rPr lang="en-US" sz="3600" dirty="0" smtClean="0"/>
              <a:t>entries</a:t>
            </a:r>
            <a:endParaRPr lang="en-US" sz="3600" dirty="0"/>
          </a:p>
          <a:p>
            <a:pPr marL="1257300" lvl="2">
              <a:lnSpc>
                <a:spcPct val="100000"/>
              </a:lnSpc>
            </a:pPr>
            <a:r>
              <a:rPr lang="en-US" sz="3200" dirty="0"/>
              <a:t>Try to </a:t>
            </a:r>
            <a:r>
              <a:rPr lang="en-US" sz="3200" dirty="0" smtClean="0"/>
              <a:t>redistribute</a:t>
            </a:r>
            <a:r>
              <a:rPr lang="en-US" sz="3200" dirty="0"/>
              <a:t>, borrowing from sibling </a:t>
            </a:r>
          </a:p>
          <a:p>
            <a:pPr marL="1257300" lvl="2">
              <a:lnSpc>
                <a:spcPct val="100000"/>
              </a:lnSpc>
            </a:pPr>
            <a:r>
              <a:rPr lang="en-US" sz="3200" dirty="0"/>
              <a:t>If </a:t>
            </a:r>
            <a:r>
              <a:rPr lang="en-US" sz="3200" dirty="0" smtClean="0"/>
              <a:t>redistribution </a:t>
            </a:r>
            <a:r>
              <a:rPr lang="en-US" sz="3200" dirty="0"/>
              <a:t>fails, merge </a:t>
            </a:r>
            <a:r>
              <a:rPr lang="en-US" sz="3200" i="1" dirty="0"/>
              <a:t>L</a:t>
            </a:r>
            <a:r>
              <a:rPr lang="en-US" sz="3200" dirty="0"/>
              <a:t> and sibling</a:t>
            </a:r>
          </a:p>
          <a:p>
            <a:pPr marL="342900">
              <a:lnSpc>
                <a:spcPct val="100000"/>
              </a:lnSpc>
            </a:pPr>
            <a:r>
              <a:rPr lang="en-US" sz="4000" dirty="0" smtClean="0"/>
              <a:t>If </a:t>
            </a:r>
            <a:r>
              <a:rPr lang="en-US" sz="4000" dirty="0"/>
              <a:t>a merge occurred, </a:t>
            </a:r>
            <a:r>
              <a:rPr lang="en-US" sz="4000" dirty="0" smtClean="0"/>
              <a:t>delete </a:t>
            </a:r>
            <a:r>
              <a:rPr lang="en-US" sz="4000" dirty="0"/>
              <a:t>an entry from </a:t>
            </a:r>
            <a:r>
              <a:rPr lang="en-US" sz="4000" dirty="0" smtClean="0"/>
              <a:t>parent </a:t>
            </a:r>
            <a:r>
              <a:rPr lang="en-US" sz="4000" dirty="0"/>
              <a:t>of </a:t>
            </a:r>
            <a:r>
              <a:rPr lang="en-US" sz="4000" i="1" dirty="0" smtClean="0"/>
              <a:t>L</a:t>
            </a:r>
          </a:p>
          <a:p>
            <a:pPr marL="342900">
              <a:lnSpc>
                <a:spcPct val="100000"/>
              </a:lnSpc>
            </a:pPr>
            <a:r>
              <a:rPr lang="en-US" sz="4000" dirty="0"/>
              <a:t>Merge could propagate to root, decreasing height</a:t>
            </a:r>
            <a:endParaRPr lang="en-US" sz="40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Deletion Algorithm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1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nip Single Corner Rectangle 92"/>
          <p:cNvSpPr/>
          <p:nvPr/>
        </p:nvSpPr>
        <p:spPr>
          <a:xfrm>
            <a:off x="4259969" y="5259180"/>
            <a:ext cx="3892195" cy="821916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4"/>
            <a:ext cx="11313224" cy="9633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/>
              <a:t> Detailed DBMS Architecture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534060" y="1869900"/>
            <a:ext cx="2311210" cy="3468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Web Forms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913665" y="1869900"/>
            <a:ext cx="2364668" cy="3468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Application Front Ends</a:t>
            </a:r>
            <a:endParaRPr lang="en-US" sz="1600" dirty="0">
              <a:solidFill>
                <a:schemeClr val="tx1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346731" y="1869900"/>
            <a:ext cx="2338553" cy="3468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SQL Interface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157703" y="2355048"/>
            <a:ext cx="1876591" cy="3468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SQL Commands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311401" y="2747290"/>
            <a:ext cx="7373883" cy="2390628"/>
          </a:xfrm>
          <a:prstGeom prst="roundRect">
            <a:avLst>
              <a:gd name="adj" fmla="val 553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699638" y="2804900"/>
            <a:ext cx="4792720" cy="840091"/>
          </a:xfrm>
          <a:prstGeom prst="roundRect">
            <a:avLst>
              <a:gd name="adj" fmla="val 553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752273" y="2853044"/>
            <a:ext cx="2322622" cy="3468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Plan Executor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117020" y="2852266"/>
            <a:ext cx="2322622" cy="3468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Parser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752273" y="3245894"/>
            <a:ext cx="2322622" cy="3468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Operator Evaluator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117020" y="3245894"/>
            <a:ext cx="2322622" cy="3468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Optimizer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389545" y="3799249"/>
            <a:ext cx="3412906" cy="3468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File and Access Methods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389545" y="4263811"/>
            <a:ext cx="3412906" cy="3468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Buffer Manager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389545" y="4726381"/>
            <a:ext cx="3412906" cy="3468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Disk Space Manager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8180987" y="3709571"/>
            <a:ext cx="1171709" cy="136365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Recovery Manager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2669653" y="3745935"/>
            <a:ext cx="1303257" cy="640452"/>
          </a:xfrm>
          <a:prstGeom prst="roundRect">
            <a:avLst>
              <a:gd name="adj" fmla="val 7474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Transaction Manager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2669653" y="4422752"/>
            <a:ext cx="1303257" cy="606796"/>
          </a:xfrm>
          <a:prstGeom prst="roundRect">
            <a:avLst>
              <a:gd name="adj" fmla="val 6161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Lock Manager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2636364" y="3709571"/>
            <a:ext cx="1374647" cy="1363653"/>
          </a:xfrm>
          <a:prstGeom prst="roundRect">
            <a:avLst>
              <a:gd name="adj" fmla="val 553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25" name="Can 24"/>
          <p:cNvSpPr/>
          <p:nvPr/>
        </p:nvSpPr>
        <p:spPr>
          <a:xfrm>
            <a:off x="3972910" y="5361305"/>
            <a:ext cx="4042541" cy="810543"/>
          </a:xfrm>
          <a:prstGeom prst="can">
            <a:avLst>
              <a:gd name="adj" fmla="val 14626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039748" y="5448918"/>
            <a:ext cx="1512504" cy="3468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Index Files</a:t>
            </a:r>
            <a:endParaRPr lang="en-US" sz="1600" dirty="0">
              <a:solidFill>
                <a:schemeClr val="tx1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4409169" y="5839629"/>
            <a:ext cx="1512504" cy="3468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Data Files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6069311" y="5593155"/>
            <a:ext cx="1833563" cy="3468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System Catalog</a:t>
            </a:r>
          </a:p>
        </p:txBody>
      </p:sp>
      <p:sp>
        <p:nvSpPr>
          <p:cNvPr id="29" name="Rounded Rectangle 28"/>
          <p:cNvSpPr/>
          <p:nvPr/>
        </p:nvSpPr>
        <p:spPr>
          <a:xfrm rot="5400000">
            <a:off x="7819732" y="5500812"/>
            <a:ext cx="1011707" cy="3468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Database</a:t>
            </a:r>
          </a:p>
        </p:txBody>
      </p:sp>
      <p:cxnSp>
        <p:nvCxnSpPr>
          <p:cNvPr id="31" name="Straight Arrow Connector 30"/>
          <p:cNvCxnSpPr>
            <a:stCxn id="6" idx="2"/>
          </p:cNvCxnSpPr>
          <p:nvPr/>
        </p:nvCxnSpPr>
        <p:spPr>
          <a:xfrm>
            <a:off x="3689665" y="2216742"/>
            <a:ext cx="2385230" cy="235456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2"/>
          </p:cNvCxnSpPr>
          <p:nvPr/>
        </p:nvCxnSpPr>
        <p:spPr>
          <a:xfrm>
            <a:off x="6096000" y="2216742"/>
            <a:ext cx="1" cy="515374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2"/>
          </p:cNvCxnSpPr>
          <p:nvPr/>
        </p:nvCxnSpPr>
        <p:spPr>
          <a:xfrm flipH="1">
            <a:off x="6106633" y="2216743"/>
            <a:ext cx="2409374" cy="239379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 rot="16200000">
            <a:off x="2727945" y="2751220"/>
            <a:ext cx="1192925" cy="8271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Query Evaluation Engine</a:t>
            </a:r>
          </a:p>
        </p:txBody>
      </p:sp>
      <p:sp>
        <p:nvSpPr>
          <p:cNvPr id="40" name="Rounded Rectangle 39"/>
          <p:cNvSpPr/>
          <p:nvPr/>
        </p:nvSpPr>
        <p:spPr>
          <a:xfrm rot="16200000">
            <a:off x="1744466" y="4204189"/>
            <a:ext cx="1575644" cy="3643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Concurrency Control</a:t>
            </a:r>
          </a:p>
        </p:txBody>
      </p:sp>
      <p:sp>
        <p:nvSpPr>
          <p:cNvPr id="44" name="Rounded Rectangle 43"/>
          <p:cNvSpPr/>
          <p:nvPr/>
        </p:nvSpPr>
        <p:spPr>
          <a:xfrm rot="5400000">
            <a:off x="9304715" y="3768836"/>
            <a:ext cx="1192925" cy="34753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DBMS</a:t>
            </a:r>
          </a:p>
        </p:txBody>
      </p:sp>
      <p:cxnSp>
        <p:nvCxnSpPr>
          <p:cNvPr id="45" name="Straight Arrow Connector 44"/>
          <p:cNvCxnSpPr>
            <a:stCxn id="12" idx="2"/>
            <a:endCxn id="17" idx="0"/>
          </p:cNvCxnSpPr>
          <p:nvPr/>
        </p:nvCxnSpPr>
        <p:spPr>
          <a:xfrm>
            <a:off x="6095998" y="3644991"/>
            <a:ext cx="0" cy="154259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7" idx="2"/>
            <a:endCxn id="18" idx="0"/>
          </p:cNvCxnSpPr>
          <p:nvPr/>
        </p:nvCxnSpPr>
        <p:spPr>
          <a:xfrm>
            <a:off x="6095998" y="4146091"/>
            <a:ext cx="0" cy="11772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8" idx="2"/>
            <a:endCxn id="19" idx="0"/>
          </p:cNvCxnSpPr>
          <p:nvPr/>
        </p:nvCxnSpPr>
        <p:spPr>
          <a:xfrm>
            <a:off x="6095998" y="4610653"/>
            <a:ext cx="0" cy="115728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7" idx="3"/>
          </p:cNvCxnSpPr>
          <p:nvPr/>
        </p:nvCxnSpPr>
        <p:spPr>
          <a:xfrm>
            <a:off x="7802452" y="3972670"/>
            <a:ext cx="389049" cy="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8" idx="3"/>
          </p:cNvCxnSpPr>
          <p:nvPr/>
        </p:nvCxnSpPr>
        <p:spPr>
          <a:xfrm>
            <a:off x="7802452" y="4437232"/>
            <a:ext cx="376349" cy="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19" idx="3"/>
          </p:cNvCxnSpPr>
          <p:nvPr/>
        </p:nvCxnSpPr>
        <p:spPr>
          <a:xfrm>
            <a:off x="7802452" y="4899802"/>
            <a:ext cx="389049" cy="2398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17" idx="1"/>
          </p:cNvCxnSpPr>
          <p:nvPr/>
        </p:nvCxnSpPr>
        <p:spPr>
          <a:xfrm flipV="1">
            <a:off x="4013201" y="3972670"/>
            <a:ext cx="376345" cy="243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endCxn id="18" idx="1"/>
          </p:cNvCxnSpPr>
          <p:nvPr/>
        </p:nvCxnSpPr>
        <p:spPr>
          <a:xfrm flipV="1">
            <a:off x="4000501" y="4437232"/>
            <a:ext cx="389045" cy="1418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endCxn id="19" idx="1"/>
          </p:cNvCxnSpPr>
          <p:nvPr/>
        </p:nvCxnSpPr>
        <p:spPr>
          <a:xfrm>
            <a:off x="4011011" y="4899802"/>
            <a:ext cx="378535" cy="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5311666" y="5622339"/>
            <a:ext cx="952991" cy="144236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V="1">
            <a:off x="5619092" y="5839629"/>
            <a:ext cx="645565" cy="173284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 flipV="1">
            <a:off x="4949715" y="5751535"/>
            <a:ext cx="132978" cy="152803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ounded Rectangle 94"/>
          <p:cNvSpPr/>
          <p:nvPr/>
        </p:nvSpPr>
        <p:spPr>
          <a:xfrm>
            <a:off x="2362986" y="3685880"/>
            <a:ext cx="7019270" cy="1423448"/>
          </a:xfrm>
          <a:prstGeom prst="roundRect">
            <a:avLst>
              <a:gd name="adj" fmla="val 1348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 rot="5400000">
            <a:off x="8883279" y="4262815"/>
            <a:ext cx="1328630" cy="3643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Storage Manager</a:t>
            </a:r>
            <a:endParaRPr lang="en-US" sz="1200" dirty="0">
              <a:solidFill>
                <a:schemeClr val="tx1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2301616" y="3623197"/>
            <a:ext cx="7383667" cy="1558590"/>
          </a:xfrm>
          <a:prstGeom prst="roundRect">
            <a:avLst>
              <a:gd name="adj" fmla="val 13483"/>
            </a:avLst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6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39388" y="1389412"/>
            <a:ext cx="11313224" cy="4966939"/>
          </a:xfrm>
        </p:spPr>
        <p:txBody>
          <a:bodyPr>
            <a:normAutofit lnSpcReduction="10000"/>
          </a:bodyPr>
          <a:lstStyle/>
          <a:p>
            <a:pPr marL="342900">
              <a:lnSpc>
                <a:spcPct val="100000"/>
              </a:lnSpc>
            </a:pPr>
            <a:r>
              <a:rPr lang="en-US" sz="4000" dirty="0"/>
              <a:t>Try redistribution with all siblings first, then merge. </a:t>
            </a:r>
            <a:r>
              <a:rPr lang="en-US" sz="4000" dirty="0" smtClean="0"/>
              <a:t>Why?</a:t>
            </a:r>
          </a:p>
          <a:p>
            <a:pPr marL="800100" lvl="1">
              <a:lnSpc>
                <a:spcPct val="100000"/>
              </a:lnSpc>
            </a:pPr>
            <a:r>
              <a:rPr lang="en-US" sz="3600" dirty="0" smtClean="0"/>
              <a:t>Good </a:t>
            </a:r>
            <a:r>
              <a:rPr lang="en-US" sz="3600" dirty="0"/>
              <a:t>chance that redistribution is possible (large </a:t>
            </a:r>
            <a:r>
              <a:rPr lang="en-US" sz="3600" dirty="0" smtClean="0"/>
              <a:t>fan-out)</a:t>
            </a:r>
          </a:p>
          <a:p>
            <a:pPr marL="800100" lvl="1">
              <a:lnSpc>
                <a:spcPct val="100000"/>
              </a:lnSpc>
            </a:pPr>
            <a:r>
              <a:rPr lang="en-US" sz="3600" dirty="0" smtClean="0"/>
              <a:t>Only </a:t>
            </a:r>
            <a:r>
              <a:rPr lang="en-US" sz="3600" dirty="0"/>
              <a:t>need to propagate changes to </a:t>
            </a:r>
            <a:r>
              <a:rPr lang="en-US" sz="3600" dirty="0" smtClean="0"/>
              <a:t>the </a:t>
            </a:r>
            <a:r>
              <a:rPr lang="en-US" sz="3600" i="1" dirty="0" smtClean="0"/>
              <a:t>immediate parent </a:t>
            </a:r>
            <a:r>
              <a:rPr lang="en-US" sz="3600" dirty="0" smtClean="0"/>
              <a:t>node</a:t>
            </a:r>
          </a:p>
          <a:p>
            <a:pPr marL="800100" lvl="1">
              <a:lnSpc>
                <a:spcPct val="100000"/>
              </a:lnSpc>
            </a:pPr>
            <a:r>
              <a:rPr lang="en-US" sz="3600" dirty="0" smtClean="0"/>
              <a:t>Reduces likelihood of split on subsequent insertions (files </a:t>
            </a:r>
            <a:r>
              <a:rPr lang="en-US" sz="3600" dirty="0"/>
              <a:t>typically grow, not </a:t>
            </a:r>
            <a:r>
              <a:rPr lang="en-US" sz="3600" dirty="0" smtClean="0"/>
              <a:t>shrink)</a:t>
            </a:r>
          </a:p>
          <a:p>
            <a:pPr marL="1257300" lvl="2">
              <a:lnSpc>
                <a:spcPct val="100000"/>
              </a:lnSpc>
            </a:pPr>
            <a:r>
              <a:rPr lang="en-US" sz="3200" dirty="0" smtClean="0"/>
              <a:t>Since pages would have more space on them</a:t>
            </a:r>
            <a:endParaRPr lang="en-US" sz="32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Deletion Algorithm (Cont.)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3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39388" y="1389412"/>
            <a:ext cx="11313224" cy="4966939"/>
          </a:xfrm>
        </p:spPr>
        <p:txBody>
          <a:bodyPr>
            <a:normAutofit fontScale="85000" lnSpcReduction="20000"/>
          </a:bodyPr>
          <a:lstStyle/>
          <a:p>
            <a:pPr marL="342900">
              <a:lnSpc>
                <a:spcPct val="100000"/>
              </a:lnSpc>
            </a:pPr>
            <a:r>
              <a:rPr lang="en-US" sz="4000" dirty="0" smtClean="0"/>
              <a:t>What if the search key is not unique?</a:t>
            </a:r>
            <a:endParaRPr lang="en-US" i="1" dirty="0" smtClean="0"/>
          </a:p>
          <a:p>
            <a:pPr marL="800100" lvl="1">
              <a:lnSpc>
                <a:spcPct val="100000"/>
              </a:lnSpc>
            </a:pPr>
            <a:r>
              <a:rPr lang="en-US" sz="3600" dirty="0"/>
              <a:t>Solution 1: a</a:t>
            </a:r>
            <a:r>
              <a:rPr lang="en-US" sz="3600" dirty="0" smtClean="0"/>
              <a:t>ll </a:t>
            </a:r>
            <a:r>
              <a:rPr lang="en-US" sz="3600" dirty="0"/>
              <a:t>entries with a given key value reside on a single </a:t>
            </a:r>
            <a:r>
              <a:rPr lang="en-US" sz="3600" dirty="0" smtClean="0"/>
              <a:t>data file page</a:t>
            </a:r>
            <a:endParaRPr lang="en-US" sz="3600" dirty="0" smtClean="0"/>
          </a:p>
          <a:p>
            <a:pPr marL="1257300" lvl="2">
              <a:lnSpc>
                <a:spcPct val="100000"/>
              </a:lnSpc>
            </a:pPr>
            <a:r>
              <a:rPr lang="en-US" sz="3200" dirty="0" smtClean="0"/>
              <a:t>Use </a:t>
            </a:r>
            <a:r>
              <a:rPr lang="en-US" sz="3200" dirty="0"/>
              <a:t>overflow </a:t>
            </a:r>
            <a:r>
              <a:rPr lang="en-US" sz="3200" dirty="0" smtClean="0"/>
              <a:t>pages</a:t>
            </a:r>
            <a:r>
              <a:rPr lang="en-US" sz="3200" dirty="0"/>
              <a:t> </a:t>
            </a:r>
            <a:r>
              <a:rPr lang="en-US" sz="3200" dirty="0" smtClean="0"/>
              <a:t>if run out of space</a:t>
            </a:r>
          </a:p>
          <a:p>
            <a:pPr marL="800100" lvl="1">
              <a:lnSpc>
                <a:spcPct val="100000"/>
              </a:lnSpc>
            </a:pPr>
            <a:r>
              <a:rPr lang="en-US" sz="3600" dirty="0" smtClean="0"/>
              <a:t>Solution </a:t>
            </a:r>
            <a:r>
              <a:rPr lang="en-US" sz="3600" dirty="0"/>
              <a:t>2: a</a:t>
            </a:r>
            <a:r>
              <a:rPr lang="en-US" sz="3600" dirty="0" smtClean="0"/>
              <a:t>llow </a:t>
            </a:r>
            <a:r>
              <a:rPr lang="en-US" sz="3600" dirty="0"/>
              <a:t>duplicate </a:t>
            </a:r>
            <a:r>
              <a:rPr lang="en-US" sz="3600" dirty="0" smtClean="0"/>
              <a:t>search key </a:t>
            </a:r>
            <a:r>
              <a:rPr lang="en-US" sz="3600" dirty="0"/>
              <a:t>values in data </a:t>
            </a:r>
            <a:r>
              <a:rPr lang="en-US" sz="3600" dirty="0" smtClean="0"/>
              <a:t>entries</a:t>
            </a:r>
          </a:p>
          <a:p>
            <a:pPr marL="1257300" lvl="2">
              <a:lnSpc>
                <a:spcPct val="100000"/>
              </a:lnSpc>
            </a:pPr>
            <a:r>
              <a:rPr lang="en-US" sz="3200" dirty="0" smtClean="0"/>
              <a:t>Modify search: find the left-most data entry with the desired key value, keep reading till hit a new key (might need to hit more than one leaf page)</a:t>
            </a:r>
          </a:p>
          <a:p>
            <a:pPr marL="1257300" lvl="2">
              <a:lnSpc>
                <a:spcPct val="100000"/>
              </a:lnSpc>
            </a:pPr>
            <a:r>
              <a:rPr lang="en-US" sz="3200" dirty="0" smtClean="0"/>
              <a:t>Use rid to </a:t>
            </a:r>
            <a:r>
              <a:rPr lang="en-US" sz="3200" dirty="0"/>
              <a:t>get a unique (composite) </a:t>
            </a:r>
            <a:r>
              <a:rPr lang="en-US" sz="3200" dirty="0" smtClean="0"/>
              <a:t>key for positioning the data entry in the leaf page</a:t>
            </a:r>
          </a:p>
          <a:p>
            <a:pPr marL="800100" lvl="1">
              <a:lnSpc>
                <a:spcPct val="100000"/>
              </a:lnSpc>
            </a:pPr>
            <a:r>
              <a:rPr lang="en-US" sz="3600" dirty="0" smtClean="0"/>
              <a:t>Solution 3: use </a:t>
            </a:r>
            <a:r>
              <a:rPr lang="en-US" sz="3600" dirty="0"/>
              <a:t>list of rids </a:t>
            </a:r>
            <a:r>
              <a:rPr lang="en-US" sz="3600" dirty="0" smtClean="0"/>
              <a:t>instead </a:t>
            </a:r>
            <a:r>
              <a:rPr lang="en-US" sz="3600" dirty="0"/>
              <a:t>of a single rid in the leaf </a:t>
            </a:r>
            <a:r>
              <a:rPr lang="en-US" sz="3600" dirty="0" smtClean="0"/>
              <a:t>level</a:t>
            </a:r>
          </a:p>
          <a:p>
            <a:pPr marL="1257300" lvl="2">
              <a:lnSpc>
                <a:spcPct val="100000"/>
              </a:lnSpc>
            </a:pPr>
            <a:r>
              <a:rPr lang="en-US" sz="3200" dirty="0" smtClean="0"/>
              <a:t>Single </a:t>
            </a:r>
            <a:r>
              <a:rPr lang="en-US" sz="3200" dirty="0"/>
              <a:t>data entry could still span multiple pages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Duplicates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38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39388" y="1389412"/>
            <a:ext cx="11313224" cy="4966939"/>
          </a:xfrm>
        </p:spPr>
        <p:txBody>
          <a:bodyPr>
            <a:normAutofit lnSpcReduction="10000"/>
          </a:bodyPr>
          <a:lstStyle/>
          <a:p>
            <a:pPr marL="342900">
              <a:lnSpc>
                <a:spcPct val="100000"/>
              </a:lnSpc>
            </a:pPr>
            <a:r>
              <a:rPr lang="en-US" sz="3600" dirty="0" smtClean="0"/>
              <a:t>Concept of </a:t>
            </a:r>
            <a:r>
              <a:rPr lang="en-US" sz="3600" dirty="0" err="1" smtClean="0"/>
              <a:t>b+tree</a:t>
            </a:r>
            <a:r>
              <a:rPr lang="en-US" sz="3600" dirty="0" smtClean="0"/>
              <a:t> order (d</a:t>
            </a:r>
            <a:r>
              <a:rPr lang="en-US" sz="3600" dirty="0"/>
              <a:t>) </a:t>
            </a:r>
            <a:r>
              <a:rPr lang="en-US" sz="3600" dirty="0" smtClean="0"/>
              <a:t>replaced </a:t>
            </a:r>
            <a:r>
              <a:rPr lang="en-US" sz="3600" dirty="0"/>
              <a:t>by physical space criterion in practice (</a:t>
            </a:r>
            <a:r>
              <a:rPr lang="en-US" sz="3600" i="1" dirty="0"/>
              <a:t>at least </a:t>
            </a:r>
            <a:r>
              <a:rPr lang="en-US" sz="3600" i="1" dirty="0" smtClean="0"/>
              <a:t>half-full</a:t>
            </a:r>
            <a:r>
              <a:rPr lang="en-US" sz="3600" dirty="0" smtClean="0"/>
              <a:t>)</a:t>
            </a:r>
          </a:p>
          <a:p>
            <a:pPr marL="800100" lvl="1">
              <a:lnSpc>
                <a:spcPct val="100000"/>
              </a:lnSpc>
            </a:pPr>
            <a:r>
              <a:rPr lang="en-US" sz="3200" dirty="0" smtClean="0"/>
              <a:t>Index </a:t>
            </a:r>
            <a:r>
              <a:rPr lang="en-US" sz="3200" dirty="0"/>
              <a:t>(i.e. non-leaf) pages can typically hold many more entries than leaf </a:t>
            </a:r>
            <a:r>
              <a:rPr lang="en-US" sz="3200" dirty="0" smtClean="0"/>
              <a:t>pages</a:t>
            </a:r>
          </a:p>
          <a:p>
            <a:pPr marL="1257300" lvl="2">
              <a:lnSpc>
                <a:spcPct val="100000"/>
              </a:lnSpc>
            </a:pPr>
            <a:r>
              <a:rPr lang="en-US" sz="2800" dirty="0" smtClean="0"/>
              <a:t>Leaf </a:t>
            </a:r>
            <a:r>
              <a:rPr lang="en-US" sz="2800" dirty="0"/>
              <a:t>pages could have actual data </a:t>
            </a:r>
            <a:r>
              <a:rPr lang="en-US" sz="2800" dirty="0" smtClean="0"/>
              <a:t>records</a:t>
            </a:r>
          </a:p>
          <a:p>
            <a:pPr marL="800100" lvl="1">
              <a:lnSpc>
                <a:spcPct val="100000"/>
              </a:lnSpc>
            </a:pPr>
            <a:r>
              <a:rPr lang="en-US" sz="3200" dirty="0" smtClean="0"/>
              <a:t>Variable </a:t>
            </a:r>
            <a:r>
              <a:rPr lang="en-US" sz="3200" dirty="0"/>
              <a:t>sized records and search keys mean different nodes will contain different numbers of </a:t>
            </a:r>
            <a:r>
              <a:rPr lang="en-US" sz="3200" dirty="0" smtClean="0"/>
              <a:t>entries</a:t>
            </a:r>
          </a:p>
          <a:p>
            <a:pPr marL="800100" lvl="1">
              <a:lnSpc>
                <a:spcPct val="100000"/>
              </a:lnSpc>
            </a:pPr>
            <a:r>
              <a:rPr lang="en-US" sz="3200" dirty="0"/>
              <a:t>Even with fixed length fields, multiple records with the same search key value (duplicates) can lead to variable-sized data entries (e.g. list of rids).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err="1" smtClean="0"/>
              <a:t>B+tree</a:t>
            </a:r>
            <a:r>
              <a:rPr lang="en-US" sz="4800" dirty="0" smtClean="0"/>
              <a:t> Order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8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39388" y="1389412"/>
            <a:ext cx="11313224" cy="4966939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Assume a file which has 950 thousands (that is, 950000) </a:t>
            </a:r>
            <a:r>
              <a:rPr lang="en-US" sz="3600" dirty="0" smtClean="0"/>
              <a:t>records</a:t>
            </a:r>
          </a:p>
          <a:p>
            <a:r>
              <a:rPr lang="en-US" sz="3600" dirty="0" smtClean="0"/>
              <a:t>Say we index </a:t>
            </a:r>
            <a:r>
              <a:rPr lang="en-US" sz="3600" dirty="0"/>
              <a:t>this file using a B+ </a:t>
            </a:r>
            <a:r>
              <a:rPr lang="en-US" sz="3600" dirty="0" smtClean="0"/>
              <a:t>tree</a:t>
            </a:r>
          </a:p>
          <a:p>
            <a:r>
              <a:rPr lang="en-US" sz="3600" dirty="0" smtClean="0"/>
              <a:t>In </a:t>
            </a:r>
            <a:r>
              <a:rPr lang="en-US" sz="3600" dirty="0"/>
              <a:t>this particular B+ tree, the average page has an occupancy of 100 pointers </a:t>
            </a:r>
            <a:r>
              <a:rPr lang="en-US" sz="3600" dirty="0" smtClean="0"/>
              <a:t>(i.e. </a:t>
            </a:r>
            <a:r>
              <a:rPr lang="en-US" sz="3600" dirty="0"/>
              <a:t>the tree's average branching factor is 100</a:t>
            </a:r>
            <a:r>
              <a:rPr lang="en-US" sz="3600" dirty="0" smtClean="0"/>
              <a:t>)</a:t>
            </a:r>
            <a:endParaRPr lang="en-US" sz="3600" dirty="0"/>
          </a:p>
          <a:p>
            <a:r>
              <a:rPr lang="en-US" sz="3600" dirty="0"/>
              <a:t>Assume further that the amount of memory set aside for storing the index is 150 blocks, and that all 950000 records of the above file reside on </a:t>
            </a:r>
            <a:r>
              <a:rPr lang="en-US" sz="3600" dirty="0" smtClean="0"/>
              <a:t>disk</a:t>
            </a:r>
          </a:p>
          <a:p>
            <a:r>
              <a:rPr lang="en-US" sz="3600" dirty="0"/>
              <a:t>N</a:t>
            </a:r>
            <a:r>
              <a:rPr lang="en-US" sz="3600" dirty="0" smtClean="0"/>
              <a:t>o </a:t>
            </a:r>
            <a:r>
              <a:rPr lang="en-US" sz="3600" dirty="0"/>
              <a:t>duplicate search key </a:t>
            </a:r>
            <a:r>
              <a:rPr lang="en-US" sz="3600" dirty="0" smtClean="0"/>
              <a:t>exists</a:t>
            </a:r>
          </a:p>
          <a:p>
            <a:r>
              <a:rPr lang="en-US" sz="3600" dirty="0"/>
              <a:t>G</a:t>
            </a:r>
            <a:r>
              <a:rPr lang="en-US" sz="3600" dirty="0" smtClean="0"/>
              <a:t>iven </a:t>
            </a:r>
            <a:r>
              <a:rPr lang="en-US" sz="3600" dirty="0"/>
              <a:t>a search key </a:t>
            </a:r>
            <a:r>
              <a:rPr lang="en-US" sz="3600" i="1" dirty="0"/>
              <a:t>K</a:t>
            </a:r>
            <a:r>
              <a:rPr lang="en-US" sz="3600" dirty="0"/>
              <a:t>, compute the minimal number of disk I/O needed to retrieve the record with that search </a:t>
            </a:r>
            <a:r>
              <a:rPr lang="en-US" sz="3600" dirty="0" smtClean="0"/>
              <a:t>key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Review Exercise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90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45402" y="1426207"/>
            <a:ext cx="10901196" cy="2473131"/>
          </a:xfrm>
        </p:spPr>
        <p:txBody>
          <a:bodyPr>
            <a:noAutofit/>
          </a:bodyPr>
          <a:lstStyle/>
          <a:p>
            <a:r>
              <a:rPr lang="en-US" sz="8000" smtClean="0"/>
              <a:t>Hash-based Indexes</a:t>
            </a:r>
            <a:endParaRPr lang="en-US" sz="8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657784" y="1426207"/>
            <a:ext cx="10901196" cy="700495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Next Up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44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62073" y="2408055"/>
            <a:ext cx="10892618" cy="0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45402" y="4332030"/>
            <a:ext cx="10890078" cy="0"/>
          </a:xfrm>
          <a:prstGeom prst="line">
            <a:avLst/>
          </a:prstGeom>
          <a:ln w="762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6"/>
          <p:cNvSpPr txBox="1">
            <a:spLocks/>
          </p:cNvSpPr>
          <p:nvPr/>
        </p:nvSpPr>
        <p:spPr>
          <a:xfrm>
            <a:off x="657784" y="4617350"/>
            <a:ext cx="10901196" cy="8666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/>
              <a:t>Questions?</a:t>
            </a:r>
            <a:endParaRPr lang="en-US" sz="2000" dirty="0"/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0760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apezoid 23"/>
          <p:cNvSpPr/>
          <p:nvPr/>
        </p:nvSpPr>
        <p:spPr>
          <a:xfrm rot="18660718">
            <a:off x="1385878" y="3296179"/>
            <a:ext cx="5126572" cy="251472"/>
          </a:xfrm>
          <a:prstGeom prst="trapezoid">
            <a:avLst>
              <a:gd name="adj" fmla="val 0"/>
            </a:avLst>
          </a:prstGeom>
          <a:solidFill>
            <a:srgbClr val="FFF9EF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Access Cycles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825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/>
              <a:t>Memory Hierarchy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5</a:t>
            </a:fld>
            <a:endParaRPr lang="en-US"/>
          </a:p>
        </p:txBody>
      </p:sp>
      <p:sp>
        <p:nvSpPr>
          <p:cNvPr id="9" name="Trapezoid 8"/>
          <p:cNvSpPr/>
          <p:nvPr/>
        </p:nvSpPr>
        <p:spPr>
          <a:xfrm>
            <a:off x="5328745" y="1842056"/>
            <a:ext cx="1540426" cy="899420"/>
          </a:xfrm>
          <a:prstGeom prst="trapezoid">
            <a:avLst>
              <a:gd name="adj" fmla="val 85634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tx1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0" name="Trapezoid 9"/>
          <p:cNvSpPr/>
          <p:nvPr/>
        </p:nvSpPr>
        <p:spPr>
          <a:xfrm>
            <a:off x="4469855" y="2790466"/>
            <a:ext cx="3252290" cy="956442"/>
          </a:xfrm>
          <a:prstGeom prst="trapezoid">
            <a:avLst>
              <a:gd name="adj" fmla="val 8663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Main Memory</a:t>
            </a:r>
          </a:p>
        </p:txBody>
      </p:sp>
      <p:sp>
        <p:nvSpPr>
          <p:cNvPr id="11" name="Trapezoid 10"/>
          <p:cNvSpPr/>
          <p:nvPr/>
        </p:nvSpPr>
        <p:spPr>
          <a:xfrm>
            <a:off x="3608006" y="3794204"/>
            <a:ext cx="4975988" cy="956442"/>
          </a:xfrm>
          <a:prstGeom prst="trapezoid">
            <a:avLst>
              <a:gd name="adj" fmla="val 86630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Flash Storage</a:t>
            </a:r>
          </a:p>
        </p:txBody>
      </p:sp>
      <p:sp>
        <p:nvSpPr>
          <p:cNvPr id="12" name="Trapezoid 11"/>
          <p:cNvSpPr/>
          <p:nvPr/>
        </p:nvSpPr>
        <p:spPr>
          <a:xfrm>
            <a:off x="2735648" y="4799636"/>
            <a:ext cx="6720704" cy="956442"/>
          </a:xfrm>
          <a:prstGeom prst="trapezoid">
            <a:avLst>
              <a:gd name="adj" fmla="val 86630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Magnetic Hard Disk Drive (HDD)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822731" y="2153725"/>
            <a:ext cx="546538" cy="201139"/>
          </a:xfrm>
          <a:prstGeom prst="roundRect">
            <a:avLst/>
          </a:prstGeom>
          <a:solidFill>
            <a:srgbClr val="E3ECF3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CPU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38952" y="2320597"/>
            <a:ext cx="111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Linux Libertine" charset="0"/>
                <a:ea typeface="Linux Libertine" charset="0"/>
                <a:cs typeface="Linux Libertine" charset="0"/>
              </a:rPr>
              <a:t>Cache</a:t>
            </a:r>
          </a:p>
        </p:txBody>
      </p:sp>
      <p:sp>
        <p:nvSpPr>
          <p:cNvPr id="14" name="Right Arrow 13"/>
          <p:cNvSpPr/>
          <p:nvPr/>
        </p:nvSpPr>
        <p:spPr>
          <a:xfrm rot="18677371">
            <a:off x="1235929" y="3036909"/>
            <a:ext cx="4506906" cy="769737"/>
          </a:xfrm>
          <a:prstGeom prst="rightArrow">
            <a:avLst>
              <a:gd name="adj1" fmla="val 45612"/>
              <a:gd name="adj2" fmla="val 4714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Access Speed</a:t>
            </a:r>
          </a:p>
        </p:txBody>
      </p:sp>
      <p:sp>
        <p:nvSpPr>
          <p:cNvPr id="16" name="Right Arrow 15"/>
          <p:cNvSpPr/>
          <p:nvPr/>
        </p:nvSpPr>
        <p:spPr>
          <a:xfrm rot="3014257">
            <a:off x="5979453" y="3308802"/>
            <a:ext cx="4686142" cy="769737"/>
          </a:xfrm>
          <a:prstGeom prst="rightArrow">
            <a:avLst>
              <a:gd name="adj1" fmla="val 45612"/>
              <a:gd name="adj2" fmla="val 4714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Capacity</a:t>
            </a:r>
          </a:p>
        </p:txBody>
      </p:sp>
      <p:sp>
        <p:nvSpPr>
          <p:cNvPr id="18" name="Right Arrow 17"/>
          <p:cNvSpPr/>
          <p:nvPr/>
        </p:nvSpPr>
        <p:spPr>
          <a:xfrm rot="3024374" flipH="1">
            <a:off x="6915355" y="2856825"/>
            <a:ext cx="3675356" cy="769737"/>
          </a:xfrm>
          <a:prstGeom prst="rightArrow">
            <a:avLst>
              <a:gd name="adj1" fmla="val 45612"/>
              <a:gd name="adj2" fmla="val 4714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Price</a:t>
            </a:r>
            <a:endParaRPr lang="en-US" sz="2400" dirty="0">
              <a:solidFill>
                <a:schemeClr val="tx1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9" name="Trapezoid 18"/>
          <p:cNvSpPr/>
          <p:nvPr/>
        </p:nvSpPr>
        <p:spPr>
          <a:xfrm rot="18636472">
            <a:off x="4935483" y="1960105"/>
            <a:ext cx="1177969" cy="385891"/>
          </a:xfrm>
          <a:prstGeom prst="trapezoid">
            <a:avLst>
              <a:gd name="adj" fmla="val 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1-10</a:t>
            </a:r>
          </a:p>
        </p:txBody>
      </p:sp>
      <p:sp>
        <p:nvSpPr>
          <p:cNvPr id="20" name="Trapezoid 19"/>
          <p:cNvSpPr/>
          <p:nvPr/>
        </p:nvSpPr>
        <p:spPr>
          <a:xfrm rot="18660718">
            <a:off x="4075761" y="2927018"/>
            <a:ext cx="1220766" cy="385891"/>
          </a:xfrm>
          <a:prstGeom prst="trapezoid">
            <a:avLst>
              <a:gd name="adj" fmla="val 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10</a:t>
            </a:r>
            <a:r>
              <a:rPr lang="en-US" sz="2400" baseline="30000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2</a:t>
            </a:r>
            <a:r>
              <a:rPr lang="en-US" sz="2400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-10</a:t>
            </a:r>
            <a:r>
              <a:rPr lang="en-US" sz="2400" baseline="30000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3</a:t>
            </a:r>
            <a:endParaRPr lang="en-US" sz="2400" dirty="0">
              <a:solidFill>
                <a:schemeClr val="tx1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21" name="Trapezoid 20"/>
          <p:cNvSpPr/>
          <p:nvPr/>
        </p:nvSpPr>
        <p:spPr>
          <a:xfrm rot="18660718">
            <a:off x="3207182" y="3935493"/>
            <a:ext cx="1220766" cy="385891"/>
          </a:xfrm>
          <a:prstGeom prst="trapezoid">
            <a:avLst>
              <a:gd name="adj" fmla="val 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10</a:t>
            </a:r>
            <a:r>
              <a:rPr lang="en-US" sz="2400" baseline="30000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5</a:t>
            </a:r>
            <a:r>
              <a:rPr lang="en-US" sz="2400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-10</a:t>
            </a:r>
            <a:r>
              <a:rPr lang="en-US" sz="2400" baseline="30000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6</a:t>
            </a:r>
            <a:endParaRPr lang="en-US" sz="2400" dirty="0">
              <a:solidFill>
                <a:schemeClr val="tx1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23" name="Trapezoid 22"/>
          <p:cNvSpPr/>
          <p:nvPr/>
        </p:nvSpPr>
        <p:spPr>
          <a:xfrm rot="18660718">
            <a:off x="2346199" y="4929483"/>
            <a:ext cx="1220766" cy="385891"/>
          </a:xfrm>
          <a:prstGeom prst="trapezoid">
            <a:avLst>
              <a:gd name="adj" fmla="val 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10</a:t>
            </a:r>
            <a:r>
              <a:rPr lang="en-US" sz="2400" baseline="30000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7</a:t>
            </a:r>
            <a:r>
              <a:rPr lang="en-US" sz="2400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-10</a:t>
            </a:r>
            <a:r>
              <a:rPr lang="en-US" sz="2400" baseline="30000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8</a:t>
            </a:r>
            <a:endParaRPr lang="en-US" sz="2400" dirty="0">
              <a:solidFill>
                <a:schemeClr val="tx1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25" name="Trapezoid 24"/>
          <p:cNvSpPr/>
          <p:nvPr/>
        </p:nvSpPr>
        <p:spPr>
          <a:xfrm>
            <a:off x="2504388" y="5809876"/>
            <a:ext cx="7202078" cy="237280"/>
          </a:xfrm>
          <a:prstGeom prst="trapezoid">
            <a:avLst>
              <a:gd name="adj" fmla="val 86630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rPr>
              <a:t>Tape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8967358" y="1450995"/>
            <a:ext cx="1253475" cy="560338"/>
            <a:chOff x="7443357" y="1629125"/>
            <a:chExt cx="1253475" cy="560338"/>
          </a:xfrm>
        </p:grpSpPr>
        <p:sp>
          <p:nvSpPr>
            <p:cNvPr id="26" name="Trapezoid 25"/>
            <p:cNvSpPr/>
            <p:nvPr/>
          </p:nvSpPr>
          <p:spPr>
            <a:xfrm>
              <a:off x="7443357" y="1720718"/>
              <a:ext cx="139379" cy="142722"/>
            </a:xfrm>
            <a:prstGeom prst="trapezoid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27" name="Trapezoid 26"/>
            <p:cNvSpPr/>
            <p:nvPr/>
          </p:nvSpPr>
          <p:spPr>
            <a:xfrm>
              <a:off x="7443357" y="1948825"/>
              <a:ext cx="139379" cy="142722"/>
            </a:xfrm>
            <a:prstGeom prst="trapezoid">
              <a:avLst>
                <a:gd name="adj" fmla="val 0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582736" y="1629125"/>
              <a:ext cx="11140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Linux Libertine" charset="0"/>
                  <a:ea typeface="Linux Libertine" charset="0"/>
                  <a:cs typeface="Linux Libertine" charset="0"/>
                </a:rPr>
                <a:t>Volatile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582736" y="1850909"/>
              <a:ext cx="11140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Linux Libertine" charset="0"/>
                  <a:ea typeface="Linux Libertine" charset="0"/>
                  <a:cs typeface="Linux Libertine" charset="0"/>
                </a:rPr>
                <a:t>Persistent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7514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39388" y="1389412"/>
            <a:ext cx="11313224" cy="496693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dirty="0" smtClean="0"/>
              <a:t>So far, we’ve seen heap files</a:t>
            </a:r>
          </a:p>
          <a:p>
            <a:pPr lvl="1">
              <a:lnSpc>
                <a:spcPct val="100000"/>
              </a:lnSpc>
            </a:pPr>
            <a:r>
              <a:rPr lang="en-US" sz="3600" dirty="0" smtClean="0"/>
              <a:t>Unsorted</a:t>
            </a:r>
          </a:p>
          <a:p>
            <a:pPr lvl="1">
              <a:lnSpc>
                <a:spcPct val="100000"/>
              </a:lnSpc>
            </a:pPr>
            <a:r>
              <a:rPr lang="en-US" sz="3600" dirty="0" smtClean="0"/>
              <a:t>Fast to scan all the records in a file</a:t>
            </a:r>
          </a:p>
          <a:p>
            <a:pPr lvl="1">
              <a:lnSpc>
                <a:spcPct val="100000"/>
              </a:lnSpc>
            </a:pPr>
            <a:r>
              <a:rPr lang="en-US" sz="3600" dirty="0" smtClean="0"/>
              <a:t>Fast to access a record with its ID (rid)</a:t>
            </a:r>
          </a:p>
          <a:p>
            <a:pPr>
              <a:lnSpc>
                <a:spcPct val="100000"/>
              </a:lnSpc>
            </a:pPr>
            <a:r>
              <a:rPr lang="en-US" sz="4000" dirty="0" smtClean="0"/>
              <a:t>However, answering many queries using heap files only would be very slow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Revisiting File Organization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14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39388" y="1389412"/>
            <a:ext cx="11313224" cy="496693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dirty="0" smtClean="0"/>
              <a:t>Example</a:t>
            </a:r>
          </a:p>
          <a:p>
            <a:pPr>
              <a:lnSpc>
                <a:spcPct val="100000"/>
              </a:lnSpc>
            </a:pPr>
            <a:endParaRPr lang="en-US" sz="4400" dirty="0"/>
          </a:p>
          <a:p>
            <a:pPr>
              <a:lnSpc>
                <a:spcPct val="100000"/>
              </a:lnSpc>
            </a:pPr>
            <a:endParaRPr lang="en-US" sz="4400" dirty="0" smtClean="0"/>
          </a:p>
          <a:p>
            <a:pPr>
              <a:lnSpc>
                <a:spcPct val="100000"/>
              </a:lnSpc>
            </a:pPr>
            <a:r>
              <a:rPr lang="en-US" sz="4400" dirty="0" smtClean="0"/>
              <a:t>Using a heap file, on average half of the pages in the file need to be checked to similar queries</a:t>
            </a:r>
          </a:p>
          <a:p>
            <a:pPr>
              <a:lnSpc>
                <a:spcPct val="100000"/>
              </a:lnSpc>
            </a:pPr>
            <a:r>
              <a:rPr lang="en-US" sz="4400" dirty="0" smtClean="0"/>
              <a:t>We can do better!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Revisiting File Organization (Cont.)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7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395237" y="1918926"/>
            <a:ext cx="4949977" cy="165543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rgbClr val="92D050"/>
              </a:buClr>
            </a:pP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SELECT Name</a:t>
            </a:r>
          </a:p>
          <a:p>
            <a:pPr algn="l">
              <a:buClr>
                <a:srgbClr val="92D050"/>
              </a:buClr>
            </a:pP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FROM Student</a:t>
            </a:r>
            <a:endParaRPr lang="en-US" sz="3200" b="1" dirty="0" smtClean="0">
              <a:latin typeface="Courier New" pitchFamily="49" charset="0"/>
              <a:cs typeface="Courier New" pitchFamily="49" charset="0"/>
            </a:endParaRPr>
          </a:p>
          <a:p>
            <a:pPr algn="l">
              <a:buClr>
                <a:srgbClr val="92D050"/>
              </a:buClr>
            </a:pP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WHERE SID=‘23564’;</a:t>
            </a:r>
          </a:p>
        </p:txBody>
      </p:sp>
    </p:spTree>
    <p:extLst>
      <p:ext uri="{BB962C8B-B14F-4D97-AF65-F5344CB8AC3E}">
        <p14:creationId xmlns:p14="http://schemas.microsoft.com/office/powerpoint/2010/main" val="191876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39388" y="1389412"/>
            <a:ext cx="11313224" cy="496693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dirty="0" smtClean="0"/>
              <a:t>Can speed up answering various queries by better organizing data in files</a:t>
            </a:r>
          </a:p>
          <a:p>
            <a:pPr>
              <a:lnSpc>
                <a:spcPct val="100000"/>
              </a:lnSpc>
            </a:pPr>
            <a:r>
              <a:rPr lang="en-US" sz="4400" dirty="0" smtClean="0"/>
              <a:t>Alternatives</a:t>
            </a:r>
          </a:p>
          <a:p>
            <a:pPr lvl="1">
              <a:lnSpc>
                <a:spcPct val="100000"/>
              </a:lnSpc>
            </a:pPr>
            <a:r>
              <a:rPr lang="en-US" sz="4000" dirty="0" smtClean="0"/>
              <a:t>Sorted files</a:t>
            </a:r>
          </a:p>
          <a:p>
            <a:pPr lvl="1">
              <a:lnSpc>
                <a:spcPct val="100000"/>
              </a:lnSpc>
            </a:pPr>
            <a:r>
              <a:rPr lang="en-US" sz="4000" dirty="0" smtClean="0"/>
              <a:t>Using indexes</a:t>
            </a:r>
          </a:p>
          <a:p>
            <a:pPr lvl="2">
              <a:lnSpc>
                <a:spcPct val="100000"/>
              </a:lnSpc>
            </a:pPr>
            <a:r>
              <a:rPr lang="en-US" sz="3600" dirty="0" err="1" smtClean="0"/>
              <a:t>B+tree</a:t>
            </a:r>
            <a:endParaRPr lang="en-US" sz="3600" dirty="0" smtClean="0"/>
          </a:p>
          <a:p>
            <a:pPr lvl="2">
              <a:lnSpc>
                <a:spcPct val="100000"/>
              </a:lnSpc>
            </a:pPr>
            <a:r>
              <a:rPr lang="en-US" sz="3600" dirty="0" smtClean="0"/>
              <a:t>Hash index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Alternative File/Data Organization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6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39388" y="1389412"/>
            <a:ext cx="11313224" cy="496693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sz="3200" dirty="0" smtClean="0"/>
              <a:t>Another example</a:t>
            </a:r>
          </a:p>
          <a:p>
            <a:pPr>
              <a:lnSpc>
                <a:spcPct val="100000"/>
              </a:lnSpc>
            </a:pPr>
            <a:endParaRPr lang="en-US" sz="3200" dirty="0"/>
          </a:p>
          <a:p>
            <a:pPr>
              <a:lnSpc>
                <a:spcPct val="100000"/>
              </a:lnSpc>
            </a:pPr>
            <a:endParaRPr lang="en-US" sz="3200" dirty="0" smtClean="0"/>
          </a:p>
          <a:p>
            <a:pPr>
              <a:lnSpc>
                <a:spcPct val="100000"/>
              </a:lnSpc>
            </a:pPr>
            <a:endParaRPr lang="en-US" sz="3200" dirty="0"/>
          </a:p>
          <a:p>
            <a:pPr>
              <a:lnSpc>
                <a:spcPct val="100000"/>
              </a:lnSpc>
            </a:pPr>
            <a:endParaRPr lang="en-US" sz="3200" dirty="0" smtClean="0"/>
          </a:p>
          <a:p>
            <a:pPr>
              <a:lnSpc>
                <a:spcPct val="100000"/>
              </a:lnSpc>
            </a:pPr>
            <a:r>
              <a:rPr lang="en-US" sz="3200" dirty="0" smtClean="0"/>
              <a:t>Way to efficiently evaluate these queries</a:t>
            </a:r>
          </a:p>
          <a:p>
            <a:pPr marL="914400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800" dirty="0"/>
              <a:t>Store the table as a </a:t>
            </a:r>
            <a:r>
              <a:rPr lang="en-US" sz="2800" dirty="0" smtClean="0"/>
              <a:t>heap file</a:t>
            </a:r>
            <a:r>
              <a:rPr lang="en-US" sz="2800" dirty="0"/>
              <a:t>, scan the </a:t>
            </a:r>
            <a:r>
              <a:rPr lang="en-US" sz="2800" dirty="0" smtClean="0"/>
              <a:t>file</a:t>
            </a:r>
          </a:p>
          <a:p>
            <a:pPr marL="914400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800" dirty="0" smtClean="0"/>
              <a:t>Store </a:t>
            </a:r>
            <a:r>
              <a:rPr lang="en-US" sz="2800" dirty="0"/>
              <a:t>the table as a sorted file, binary search the </a:t>
            </a:r>
            <a:r>
              <a:rPr lang="en-US" sz="2800" dirty="0" smtClean="0"/>
              <a:t>file</a:t>
            </a:r>
          </a:p>
          <a:p>
            <a:pPr marL="914400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800" dirty="0" smtClean="0"/>
              <a:t>Store </a:t>
            </a:r>
            <a:r>
              <a:rPr lang="en-US" sz="2800" dirty="0"/>
              <a:t>the table as a </a:t>
            </a:r>
            <a:r>
              <a:rPr lang="en-US" sz="2800" dirty="0" smtClean="0"/>
              <a:t>heap file</a:t>
            </a:r>
            <a:r>
              <a:rPr lang="en-US" sz="2800" dirty="0"/>
              <a:t>, build an index, and search using the </a:t>
            </a:r>
            <a:r>
              <a:rPr lang="en-US" sz="2800" dirty="0" smtClean="0"/>
              <a:t>index</a:t>
            </a:r>
          </a:p>
          <a:p>
            <a:pPr marL="914400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800" dirty="0" smtClean="0"/>
              <a:t>Store </a:t>
            </a:r>
            <a:r>
              <a:rPr lang="en-US" sz="2800" dirty="0"/>
              <a:t>the table in an index file. The entire tuple is stored in the index! </a:t>
            </a:r>
            <a:endParaRPr lang="en-US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Revisiting File Organization (Cont.)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9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57049" y="2036083"/>
            <a:ext cx="6800193" cy="1815882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0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CREATE TABLE Tweet (</a:t>
            </a:r>
          </a:p>
          <a:p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    </a:t>
            </a:r>
            <a:r>
              <a:rPr lang="en-US" sz="1600" dirty="0" err="1" smtClean="0">
                <a:latin typeface="Courier New" charset="0"/>
                <a:ea typeface="Courier New" charset="0"/>
                <a:cs typeface="Courier New" charset="0"/>
              </a:rPr>
              <a:t>uniqueMsgID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INTEGER,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-- unique message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id</a:t>
            </a:r>
          </a:p>
          <a:p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600" dirty="0" err="1" smtClean="0">
                <a:latin typeface="Courier New" charset="0"/>
                <a:ea typeface="Courier New" charset="0"/>
                <a:cs typeface="Courier New" charset="0"/>
              </a:rPr>
              <a:t>tstamp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TIMESTAMP, 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--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when was the tweet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posted</a:t>
            </a:r>
          </a:p>
          <a:p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600" dirty="0" err="1" smtClean="0">
                <a:latin typeface="Courier New" charset="0"/>
                <a:ea typeface="Courier New" charset="0"/>
                <a:cs typeface="Courier New" charset="0"/>
              </a:rPr>
              <a:t>uid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INTEGER, 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--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unique id of the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user</a:t>
            </a:r>
          </a:p>
          <a:p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600" dirty="0" err="1" smtClean="0">
                <a:latin typeface="Courier New" charset="0"/>
                <a:ea typeface="Courier New" charset="0"/>
                <a:cs typeface="Courier New" charset="0"/>
              </a:rPr>
              <a:t>msg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VARCHAR (140), 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--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the actual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message</a:t>
            </a:r>
          </a:p>
          <a:p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   zip </a:t>
            </a: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INTEGER 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--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zipcode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when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posted</a:t>
            </a:r>
          </a:p>
          <a:p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); </a:t>
            </a:r>
            <a:endParaRPr lang="en-US" sz="16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440745" y="3020968"/>
            <a:ext cx="4225157" cy="830997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0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pPr>
              <a:buClr>
                <a:srgbClr val="92D050"/>
              </a:buClr>
            </a:pPr>
            <a:r>
              <a:rPr lang="en-US" sz="1600" b="1" dirty="0" smtClean="0"/>
              <a:t>Q2:</a:t>
            </a:r>
          </a:p>
          <a:p>
            <a:pPr>
              <a:buClr>
                <a:srgbClr val="92D050"/>
              </a:buClr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FROM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Tweet </a:t>
            </a:r>
          </a:p>
          <a:p>
            <a:pPr>
              <a:buClr>
                <a:srgbClr val="92D050"/>
              </a:buClr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uid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145;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440744" y="2036083"/>
            <a:ext cx="4225158" cy="830997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0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pPr>
              <a:buClr>
                <a:srgbClr val="92D050"/>
              </a:buClr>
            </a:pPr>
            <a:r>
              <a:rPr lang="en-US" sz="1600" b="1" dirty="0" smtClean="0"/>
              <a:t>Q1:</a:t>
            </a:r>
            <a:endParaRPr lang="en-US" sz="1600" b="1" dirty="0"/>
          </a:p>
          <a:p>
            <a:pPr>
              <a:buClr>
                <a:srgbClr val="92D050"/>
              </a:buClr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FROM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Tweet </a:t>
            </a:r>
          </a:p>
          <a:p>
            <a:pPr>
              <a:buClr>
                <a:srgbClr val="92D050"/>
              </a:buClr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zip BETWEEN 53000 AND 54999</a:t>
            </a:r>
          </a:p>
        </p:txBody>
      </p:sp>
    </p:spTree>
    <p:extLst>
      <p:ext uri="{BB962C8B-B14F-4D97-AF65-F5344CB8AC3E}">
        <p14:creationId xmlns:p14="http://schemas.microsoft.com/office/powerpoint/2010/main" val="1471254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4by3Default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by3DefaultTheme" id="{4299E47F-D33E-EE4C-93FC-976C353851B5}" vid="{4E4F9757-9592-D941-AB02-46F4787DDE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CF53F365-2CAB-3A41-9F2F-42014064F8F1}">
  <we:reference id="wa104178141" version="3.1.2.28" store="en-US" storeType="OMEX"/>
  <we:alternateReferences>
    <we:reference id="WA104178141" version="3.1.2.28" store="WA10417814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64110</TotalTime>
  <Words>3320</Words>
  <Application>Microsoft Macintosh PowerPoint</Application>
  <PresentationFormat>Widescreen</PresentationFormat>
  <Paragraphs>974</Paragraphs>
  <Slides>44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0" baseType="lpstr">
      <vt:lpstr>Calibri</vt:lpstr>
      <vt:lpstr>Cambria Math</vt:lpstr>
      <vt:lpstr>Courier New</vt:lpstr>
      <vt:lpstr>Linux Libertine</vt:lpstr>
      <vt:lpstr>Arial</vt:lpstr>
      <vt:lpstr>4by3DefaultTheme</vt:lpstr>
      <vt:lpstr>Database Management Systems (CS 564)</vt:lpstr>
      <vt:lpstr>Indexing:  Faster Access to Data  for a Price</vt:lpstr>
      <vt:lpstr>Recap</vt:lpstr>
      <vt:lpstr> Detailed DBMS Architecture</vt:lpstr>
      <vt:lpstr>Memory Hierarchy</vt:lpstr>
      <vt:lpstr>Revisiting File Organization</vt:lpstr>
      <vt:lpstr>Revisiting File Organization (Cont.)</vt:lpstr>
      <vt:lpstr>Alternative File/Data Organization</vt:lpstr>
      <vt:lpstr>Revisiting File Organization (Cont.)</vt:lpstr>
      <vt:lpstr>Sorted Files</vt:lpstr>
      <vt:lpstr>Basics of Indexes</vt:lpstr>
      <vt:lpstr>Data Entry</vt:lpstr>
      <vt:lpstr>Index Types</vt:lpstr>
      <vt:lpstr>Example</vt:lpstr>
      <vt:lpstr>Example (Cont.)</vt:lpstr>
      <vt:lpstr>Example (Cont.)</vt:lpstr>
      <vt:lpstr>(Ubiquitous) B+tree</vt:lpstr>
      <vt:lpstr>Example</vt:lpstr>
      <vt:lpstr>Example (Cont.)</vt:lpstr>
      <vt:lpstr>B+tree Node/Page Formats</vt:lpstr>
      <vt:lpstr>B+trees in Practice</vt:lpstr>
      <vt:lpstr>Operations on B+trees</vt:lpstr>
      <vt:lpstr>Equality Search: Example</vt:lpstr>
      <vt:lpstr>Range Search: Example</vt:lpstr>
      <vt:lpstr>Insertion: Example</vt:lpstr>
      <vt:lpstr>Insertion: Example (Cont.)</vt:lpstr>
      <vt:lpstr>Insertion: Example (Cont.)</vt:lpstr>
      <vt:lpstr>Insertion: Example (Cont.)</vt:lpstr>
      <vt:lpstr>Insertion: Example (Cont.)</vt:lpstr>
      <vt:lpstr>Insertion Algorithm</vt:lpstr>
      <vt:lpstr>Insertion: Example (Cont.)</vt:lpstr>
      <vt:lpstr>Deletion: Example</vt:lpstr>
      <vt:lpstr>Deletion: Example (Cont.)</vt:lpstr>
      <vt:lpstr>Deletion: Example (Cont.)</vt:lpstr>
      <vt:lpstr>Deletion: Example (Cont.)</vt:lpstr>
      <vt:lpstr>Deletion: Example (Cont.)</vt:lpstr>
      <vt:lpstr>Deletion: Example (Cont.)</vt:lpstr>
      <vt:lpstr>Deletion: Example (Cont.)</vt:lpstr>
      <vt:lpstr>Deletion Algorithm</vt:lpstr>
      <vt:lpstr>Deletion Algorithm (Cont.)</vt:lpstr>
      <vt:lpstr>Duplicates</vt:lpstr>
      <vt:lpstr>B+tree Order</vt:lpstr>
      <vt:lpstr>Review Exercise</vt:lpstr>
      <vt:lpstr>Hash-based Indexes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Adel Ardalan</dc:creator>
  <cp:lastModifiedBy>Adel Ardalan</cp:lastModifiedBy>
  <cp:revision>1353</cp:revision>
  <dcterms:created xsi:type="dcterms:W3CDTF">2017-08-17T19:27:17Z</dcterms:created>
  <dcterms:modified xsi:type="dcterms:W3CDTF">2017-11-01T19:11:38Z</dcterms:modified>
</cp:coreProperties>
</file>