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4" Type="http://schemas.openxmlformats.org/package/2006/relationships/metadata/core-properties" Target="docProps/core.xml"/><Relationship Id="rId5" Type="http://schemas.openxmlformats.org/officeDocument/2006/relationships/extended-properties" Target="docProps/app.xml"/><Relationship Id="rId1" Type="http://schemas.microsoft.com/office/2011/relationships/webextensiontaskpanes" Target="ppt/webextensions/taskpanes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6"/>
  </p:notesMasterIdLst>
  <p:sldIdLst>
    <p:sldId id="256" r:id="rId2"/>
    <p:sldId id="269" r:id="rId3"/>
    <p:sldId id="533" r:id="rId4"/>
    <p:sldId id="543" r:id="rId5"/>
    <p:sldId id="534" r:id="rId6"/>
    <p:sldId id="535" r:id="rId7"/>
    <p:sldId id="536" r:id="rId8"/>
    <p:sldId id="537" r:id="rId9"/>
    <p:sldId id="538" r:id="rId10"/>
    <p:sldId id="557" r:id="rId11"/>
    <p:sldId id="539" r:id="rId12"/>
    <p:sldId id="540" r:id="rId13"/>
    <p:sldId id="544" r:id="rId14"/>
    <p:sldId id="545" r:id="rId15"/>
    <p:sldId id="546" r:id="rId16"/>
    <p:sldId id="547" r:id="rId17"/>
    <p:sldId id="548" r:id="rId18"/>
    <p:sldId id="549" r:id="rId19"/>
    <p:sldId id="550" r:id="rId20"/>
    <p:sldId id="552" r:id="rId21"/>
    <p:sldId id="553" r:id="rId22"/>
    <p:sldId id="554" r:id="rId23"/>
    <p:sldId id="555" r:id="rId24"/>
    <p:sldId id="556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cture 23" id="{B03D0D13-5FFE-A84D-9439-5934219D1B86}">
          <p14:sldIdLst>
            <p14:sldId id="256"/>
            <p14:sldId id="269"/>
          </p14:sldIdLst>
        </p14:section>
        <p14:section name="Lecture 23 &gt; B+tree Review" id="{9A784581-BA98-5449-A99F-984D2F8457A5}">
          <p14:sldIdLst>
            <p14:sldId id="533"/>
            <p14:sldId id="543"/>
            <p14:sldId id="534"/>
            <p14:sldId id="535"/>
            <p14:sldId id="536"/>
            <p14:sldId id="537"/>
            <p14:sldId id="538"/>
            <p14:sldId id="557"/>
            <p14:sldId id="539"/>
            <p14:sldId id="540"/>
          </p14:sldIdLst>
        </p14:section>
        <p14:section name="Lecture 23 &gt; SMJ" id="{EFB2D243-BEF1-5549-8E70-C5052D72DA82}">
          <p14:sldIdLst>
            <p14:sldId id="544"/>
            <p14:sldId id="545"/>
            <p14:sldId id="546"/>
            <p14:sldId id="547"/>
            <p14:sldId id="548"/>
            <p14:sldId id="549"/>
            <p14:sldId id="550"/>
            <p14:sldId id="552"/>
            <p14:sldId id="553"/>
            <p14:sldId id="554"/>
            <p14:sldId id="555"/>
            <p14:sldId id="5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el Ardalan" initials="AA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C8A4"/>
    <a:srgbClr val="A2666E"/>
    <a:srgbClr val="F7FEF3"/>
    <a:srgbClr val="954F72"/>
    <a:srgbClr val="AD0000"/>
    <a:srgbClr val="D90000"/>
    <a:srgbClr val="80C6E3"/>
    <a:srgbClr val="B08400"/>
    <a:srgbClr val="4472C4"/>
    <a:srgbClr val="FFF9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56"/>
    <p:restoredTop sz="86401"/>
  </p:normalViewPr>
  <p:slideViewPr>
    <p:cSldViewPr snapToGrid="0" snapToObjects="1">
      <p:cViewPr varScale="1">
        <p:scale>
          <a:sx n="121" d="100"/>
          <a:sy n="121" d="100"/>
        </p:scale>
        <p:origin x="168" y="208"/>
      </p:cViewPr>
      <p:guideLst/>
    </p:cSldViewPr>
  </p:slideViewPr>
  <p:outlineViewPr>
    <p:cViewPr>
      <p:scale>
        <a:sx n="33" d="100"/>
        <a:sy n="33" d="100"/>
      </p:scale>
      <p:origin x="0" y="-118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commentAuthors" Target="commentAuthors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88CE0-5C07-A148-A19B-7D9A2B09F0BD}" type="datetimeFigureOut">
              <a:rPr lang="en-US" smtClean="0"/>
              <a:t>11/28/17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6BE594-6C56-6447-AF71-F0E1032DD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423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723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776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418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35867-9BF2-6949-B91A-0D7FA39A17D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74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92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016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71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4605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5481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0535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421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35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3F3E-A1E1-6D4C-8799-2E1BF6927CF2}" type="datetime1">
              <a:rPr lang="en-US" smtClean="0"/>
              <a:t>11/28/17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D6A78-01BA-424D-80E9-C4188FA4402E}" type="datetime1">
              <a:rPr lang="en-US" smtClean="0"/>
              <a:t>11/28/17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37CDF-6116-B947-87BD-AD441999F62B}" type="datetime1">
              <a:rPr lang="en-US" smtClean="0"/>
              <a:t>11/28/17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7" y="189790"/>
            <a:ext cx="11313226" cy="1015291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387" y="1413164"/>
            <a:ext cx="11313226" cy="47637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9387" y="6356352"/>
            <a:ext cx="3142013" cy="365125"/>
          </a:xfrm>
        </p:spPr>
        <p:txBody>
          <a:bodyPr/>
          <a:lstStyle/>
          <a:p>
            <a:fld id="{AA13DD37-68F2-AD40-B29A-C4FAE9203BB7}" type="datetime1">
              <a:rPr lang="en-US" smtClean="0"/>
              <a:t>11/28/17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599" y="6356352"/>
            <a:ext cx="3142013" cy="365125"/>
          </a:xfrm>
        </p:spPr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42902" y="1205081"/>
            <a:ext cx="11309710" cy="0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6F74-0D3C-8040-B4C0-D33BCD7549EE}" type="datetime1">
              <a:rPr lang="en-US" smtClean="0"/>
              <a:t>11/28/17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CD9F-34D0-3843-AC45-83CAC8851F7A}" type="datetime1">
              <a:rPr lang="en-US" smtClean="0"/>
              <a:t>11/28/17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8254-604E-E742-B500-FCD05576AF47}" type="datetime1">
              <a:rPr lang="en-US" smtClean="0"/>
              <a:t>11/28/17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5595-5DEC-2148-AA63-75E621F80329}" type="datetime1">
              <a:rPr lang="en-US" smtClean="0"/>
              <a:t>11/28/17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2EFD-FCE4-2847-8B97-8A383134D753}" type="datetime1">
              <a:rPr lang="en-US" smtClean="0"/>
              <a:t>11/28/17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BB131-103D-B74C-AADB-1AF2A5DC38CD}" type="datetime1">
              <a:rPr lang="en-US" smtClean="0"/>
              <a:t>11/28/17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9F2D-E765-E14A-991C-25788ED96778}" type="datetime1">
              <a:rPr lang="en-US" smtClean="0"/>
              <a:t>11/28/17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FFD5">
            <a:alpha val="2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fld id="{B0E15293-1927-CB4D-B7F5-28B46FF2039C}" type="datetime1">
              <a:rPr lang="en-US" smtClean="0"/>
              <a:t>11/28/17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fld id="{E1C7DF46-B252-0B48-BFC9-2E2FD236D7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964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Linux Libertine" charset="0"/>
          <a:ea typeface="Linux Libertine" charset="0"/>
          <a:cs typeface="Linux Libertine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inux Libertine" charset="0"/>
          <a:ea typeface="Linux Libertine" charset="0"/>
          <a:cs typeface="Linux Libertine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inux Libertine" charset="0"/>
          <a:ea typeface="Linux Libertine" charset="0"/>
          <a:cs typeface="Linux Libertine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inux Libertine" charset="0"/>
          <a:ea typeface="Linux Libertine" charset="0"/>
          <a:cs typeface="Linux Libertine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inux Libertine" charset="0"/>
          <a:ea typeface="Linux Libertine" charset="0"/>
          <a:cs typeface="Linux Libertine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inux Libertine" charset="0"/>
          <a:ea typeface="Linux Libertine" charset="0"/>
          <a:cs typeface="Linux Libertine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338155"/>
            <a:ext cx="7772400" cy="1386523"/>
          </a:xfrm>
        </p:spPr>
        <p:txBody>
          <a:bodyPr>
            <a:normAutofit/>
          </a:bodyPr>
          <a:lstStyle/>
          <a:p>
            <a:r>
              <a:rPr lang="en-US" sz="4400" dirty="0"/>
              <a:t>Database Management Systems (CS 564)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2898189"/>
            <a:ext cx="6858000" cy="1126353"/>
          </a:xfrm>
        </p:spPr>
        <p:txBody>
          <a:bodyPr>
            <a:normAutofit/>
          </a:bodyPr>
          <a:lstStyle/>
          <a:p>
            <a:r>
              <a:rPr lang="en-US" sz="3200" dirty="0"/>
              <a:t>Fall 2017</a:t>
            </a:r>
          </a:p>
          <a:p>
            <a:r>
              <a:rPr lang="en-US" dirty="0" smtClean="0"/>
              <a:t>Lecture 23</a:t>
            </a:r>
            <a:endParaRPr lang="en-US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pic>
        <p:nvPicPr>
          <p:cNvPr id="6" name="Picture 11" descr="whiteword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81250" y1="3965" x2="81250" y2="3965"/>
                        <a14:foregroundMark x1="97222" y1="7048" x2="97222" y2="7048"/>
                        <a14:foregroundMark x1="8333" y1="95595" x2="8333" y2="95595"/>
                        <a14:foregroundMark x1="65278" y1="98678" x2="65278" y2="98678"/>
                        <a14:foregroundMark x1="694" y1="55947" x2="694" y2="55947"/>
                        <a14:backgroundMark x1="29861" y1="881" x2="29861" y2="8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7535" y="4198052"/>
            <a:ext cx="956930" cy="1508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102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8" y="217153"/>
            <a:ext cx="11313224" cy="946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smtClean="0"/>
              <a:t>Insertion: Example (Cont.)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10</a:t>
            </a:fld>
            <a:endParaRPr lang="en-US"/>
          </a:p>
        </p:txBody>
      </p:sp>
      <p:sp>
        <p:nvSpPr>
          <p:cNvPr id="51" name="Content Placeholder 2"/>
          <p:cNvSpPr>
            <a:spLocks noGrp="1"/>
          </p:cNvSpPr>
          <p:nvPr>
            <p:ph idx="1"/>
          </p:nvPr>
        </p:nvSpPr>
        <p:spPr>
          <a:xfrm>
            <a:off x="209552" y="1210853"/>
            <a:ext cx="11163386" cy="143732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/>
              <a:t>Insert 8*</a:t>
            </a:r>
            <a:endParaRPr lang="en-US" sz="4000" i="1" dirty="0" smtClean="0"/>
          </a:p>
        </p:txBody>
      </p:sp>
      <p:graphicFrame>
        <p:nvGraphicFramePr>
          <p:cNvPr id="88" name="Table 87"/>
          <p:cNvGraphicFramePr>
            <a:graphicFrameLocks noGrp="1"/>
          </p:cNvGraphicFramePr>
          <p:nvPr>
            <p:extLst/>
          </p:nvPr>
        </p:nvGraphicFramePr>
        <p:xfrm>
          <a:off x="4674811" y="3138923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17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30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9" name="Straight Arrow Connector 88"/>
          <p:cNvCxnSpPr/>
          <p:nvPr/>
        </p:nvCxnSpPr>
        <p:spPr>
          <a:xfrm>
            <a:off x="7520933" y="3328931"/>
            <a:ext cx="3269323" cy="64638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6782003" y="3335387"/>
            <a:ext cx="1701321" cy="63992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H="1">
            <a:off x="1469929" y="3319624"/>
            <a:ext cx="3314160" cy="65568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H="1">
            <a:off x="3819225" y="3319625"/>
            <a:ext cx="1619722" cy="6556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H="1">
            <a:off x="6150953" y="3342574"/>
            <a:ext cx="3070" cy="63273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6" name="Table 95"/>
          <p:cNvGraphicFramePr>
            <a:graphicFrameLocks noGrp="1"/>
          </p:cNvGraphicFramePr>
          <p:nvPr>
            <p:extLst/>
          </p:nvPr>
        </p:nvGraphicFramePr>
        <p:xfrm>
          <a:off x="571345" y="3975313"/>
          <a:ext cx="17971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52"/>
                <a:gridCol w="348416"/>
                <a:gridCol w="348416"/>
                <a:gridCol w="348416"/>
                <a:gridCol w="348416"/>
                <a:gridCol w="20175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8" name="Table 97"/>
          <p:cNvGraphicFramePr>
            <a:graphicFrameLocks noGrp="1"/>
          </p:cNvGraphicFramePr>
          <p:nvPr>
            <p:extLst/>
          </p:nvPr>
        </p:nvGraphicFramePr>
        <p:xfrm>
          <a:off x="2914231" y="3975313"/>
          <a:ext cx="18099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44"/>
                <a:gridCol w="365125"/>
                <a:gridCol w="365125"/>
                <a:gridCol w="365125"/>
                <a:gridCol w="365125"/>
                <a:gridCol w="17474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16*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9" name="Table 98"/>
          <p:cNvGraphicFramePr>
            <a:graphicFrameLocks noGrp="1"/>
          </p:cNvGraphicFramePr>
          <p:nvPr>
            <p:extLst/>
          </p:nvPr>
        </p:nvGraphicFramePr>
        <p:xfrm>
          <a:off x="5257117" y="3975313"/>
          <a:ext cx="178767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686"/>
                <a:gridCol w="346575"/>
                <a:gridCol w="346575"/>
                <a:gridCol w="346575"/>
                <a:gridCol w="346575"/>
                <a:gridCol w="20068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20*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22*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0" name="Table 99"/>
          <p:cNvGraphicFramePr>
            <a:graphicFrameLocks noGrp="1"/>
          </p:cNvGraphicFramePr>
          <p:nvPr>
            <p:extLst/>
          </p:nvPr>
        </p:nvGraphicFramePr>
        <p:xfrm>
          <a:off x="7587180" y="3975313"/>
          <a:ext cx="17922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002"/>
                <a:gridCol w="343571"/>
                <a:gridCol w="343571"/>
                <a:gridCol w="343571"/>
                <a:gridCol w="343571"/>
                <a:gridCol w="20900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27*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1" name="Table 100"/>
          <p:cNvGraphicFramePr>
            <a:graphicFrameLocks noGrp="1"/>
          </p:cNvGraphicFramePr>
          <p:nvPr>
            <p:extLst/>
          </p:nvPr>
        </p:nvGraphicFramePr>
        <p:xfrm>
          <a:off x="9925185" y="3975313"/>
          <a:ext cx="173014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55"/>
                <a:gridCol w="331658"/>
                <a:gridCol w="331658"/>
                <a:gridCol w="331658"/>
                <a:gridCol w="331658"/>
                <a:gridCol w="20175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33*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38*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4" name="Straight Arrow Connector 103"/>
          <p:cNvCxnSpPr/>
          <p:nvPr/>
        </p:nvCxnSpPr>
        <p:spPr>
          <a:xfrm flipH="1">
            <a:off x="2067262" y="4271760"/>
            <a:ext cx="244466" cy="41806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4654613" y="4271760"/>
            <a:ext cx="602503" cy="36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6988005" y="4271760"/>
            <a:ext cx="602503" cy="36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9322684" y="4271760"/>
            <a:ext cx="602503" cy="36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14" name="Table 113"/>
          <p:cNvGraphicFramePr>
            <a:graphicFrameLocks noGrp="1"/>
          </p:cNvGraphicFramePr>
          <p:nvPr>
            <p:extLst/>
          </p:nvPr>
        </p:nvGraphicFramePr>
        <p:xfrm>
          <a:off x="1774263" y="4689827"/>
          <a:ext cx="17971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52"/>
                <a:gridCol w="348416"/>
                <a:gridCol w="348416"/>
                <a:gridCol w="348416"/>
                <a:gridCol w="348416"/>
                <a:gridCol w="20175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7*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8*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17" name="Straight Arrow Connector 116"/>
          <p:cNvCxnSpPr/>
          <p:nvPr/>
        </p:nvCxnSpPr>
        <p:spPr>
          <a:xfrm flipH="1" flipV="1">
            <a:off x="3184635" y="4351285"/>
            <a:ext cx="283780" cy="44143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Content Placeholder 2"/>
          <p:cNvSpPr txBox="1">
            <a:spLocks/>
          </p:cNvSpPr>
          <p:nvPr/>
        </p:nvSpPr>
        <p:spPr>
          <a:xfrm>
            <a:off x="568248" y="5267501"/>
            <a:ext cx="6105821" cy="523220"/>
          </a:xfrm>
          <a:prstGeom prst="rect">
            <a:avLst/>
          </a:prstGeom>
          <a:solidFill>
            <a:srgbClr val="F3C8A4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4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Distribute the keys between old and new pages:</a:t>
            </a: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	Split into half, find where the new key </a:t>
            </a:r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lands</a:t>
            </a: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578766" y="5830482"/>
            <a:ext cx="6095303" cy="307777"/>
          </a:xfrm>
          <a:prstGeom prst="rect">
            <a:avLst/>
          </a:prstGeom>
          <a:solidFill>
            <a:srgbClr val="F3C8A4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4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Update the </a:t>
            </a:r>
            <a:r>
              <a:rPr lang="en-US" sz="1400" b="1" smtClean="0">
                <a:latin typeface="Courier New" charset="0"/>
                <a:ea typeface="Courier New" charset="0"/>
                <a:cs typeface="Courier New" charset="0"/>
              </a:rPr>
              <a:t>forward pointers of old and new pages</a:t>
            </a: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1189938" y="2648181"/>
            <a:ext cx="1343056" cy="400110"/>
          </a:xfrm>
          <a:prstGeom prst="rect">
            <a:avLst/>
          </a:prstGeom>
          <a:solidFill>
            <a:srgbClr val="F3C8A4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1400" b="1"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sz="2000" dirty="0"/>
              <a:t>Copy up</a:t>
            </a: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/>
          </p:nvPr>
        </p:nvGraphicFramePr>
        <p:xfrm>
          <a:off x="2532993" y="2640255"/>
          <a:ext cx="637354" cy="408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074"/>
                <a:gridCol w="208280"/>
              </a:tblGrid>
              <a:tr h="40803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0" name="Content Placeholder 2"/>
          <p:cNvSpPr txBox="1">
            <a:spLocks/>
          </p:cNvSpPr>
          <p:nvPr/>
        </p:nvSpPr>
        <p:spPr>
          <a:xfrm>
            <a:off x="4263477" y="2320450"/>
            <a:ext cx="1104167" cy="400110"/>
          </a:xfrm>
          <a:prstGeom prst="rect">
            <a:avLst/>
          </a:prstGeom>
          <a:solidFill>
            <a:srgbClr val="F3C8A4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000" b="1"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dirty="0"/>
              <a:t>Split!</a:t>
            </a:r>
          </a:p>
        </p:txBody>
      </p:sp>
    </p:spTree>
    <p:extLst>
      <p:ext uri="{BB962C8B-B14F-4D97-AF65-F5344CB8AC3E}">
        <p14:creationId xmlns:p14="http://schemas.microsoft.com/office/powerpoint/2010/main" val="117269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8" grpId="0" animBg="1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8" y="217153"/>
            <a:ext cx="11313224" cy="946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smtClean="0"/>
              <a:t>Insertion</a:t>
            </a:r>
            <a:r>
              <a:rPr lang="en-US" sz="4800" smtClean="0"/>
              <a:t>: Example (Cont.)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11</a:t>
            </a:fld>
            <a:endParaRPr lang="en-US"/>
          </a:p>
        </p:txBody>
      </p:sp>
      <p:sp>
        <p:nvSpPr>
          <p:cNvPr id="51" name="Content Placeholder 2"/>
          <p:cNvSpPr>
            <a:spLocks noGrp="1"/>
          </p:cNvSpPr>
          <p:nvPr>
            <p:ph idx="1"/>
          </p:nvPr>
        </p:nvSpPr>
        <p:spPr>
          <a:xfrm>
            <a:off x="491941" y="1378614"/>
            <a:ext cx="11163386" cy="143732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/>
              <a:t>Insert 8*</a:t>
            </a:r>
            <a:endParaRPr lang="en-US" sz="4000" i="1" dirty="0" smtClean="0"/>
          </a:p>
        </p:txBody>
      </p:sp>
      <p:graphicFrame>
        <p:nvGraphicFramePr>
          <p:cNvPr id="88" name="Table 87"/>
          <p:cNvGraphicFramePr>
            <a:graphicFrameLocks noGrp="1"/>
          </p:cNvGraphicFramePr>
          <p:nvPr>
            <p:extLst/>
          </p:nvPr>
        </p:nvGraphicFramePr>
        <p:xfrm>
          <a:off x="6482002" y="3140283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30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9" name="Straight Arrow Connector 88"/>
          <p:cNvCxnSpPr>
            <a:endCxn id="101" idx="0"/>
          </p:cNvCxnSpPr>
          <p:nvPr/>
        </p:nvCxnSpPr>
        <p:spPr>
          <a:xfrm>
            <a:off x="7945821" y="3342290"/>
            <a:ext cx="2739584" cy="63302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100" idx="0"/>
          </p:cNvCxnSpPr>
          <p:nvPr/>
        </p:nvCxnSpPr>
        <p:spPr>
          <a:xfrm>
            <a:off x="7273159" y="3342290"/>
            <a:ext cx="1650169" cy="63504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endCxn id="99" idx="0"/>
          </p:cNvCxnSpPr>
          <p:nvPr/>
        </p:nvCxnSpPr>
        <p:spPr>
          <a:xfrm>
            <a:off x="6600497" y="3331779"/>
            <a:ext cx="535407" cy="63815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6" name="Table 95"/>
          <p:cNvGraphicFramePr>
            <a:graphicFrameLocks noGrp="1"/>
          </p:cNvGraphicFramePr>
          <p:nvPr>
            <p:extLst/>
          </p:nvPr>
        </p:nvGraphicFramePr>
        <p:xfrm>
          <a:off x="910727" y="3964740"/>
          <a:ext cx="16656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86"/>
                <a:gridCol w="322915"/>
                <a:gridCol w="322915"/>
                <a:gridCol w="322915"/>
                <a:gridCol w="322915"/>
                <a:gridCol w="18698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8" name="Table 97"/>
          <p:cNvGraphicFramePr>
            <a:graphicFrameLocks noGrp="1"/>
          </p:cNvGraphicFramePr>
          <p:nvPr>
            <p:extLst/>
          </p:nvPr>
        </p:nvGraphicFramePr>
        <p:xfrm>
          <a:off x="4501523" y="3975313"/>
          <a:ext cx="1677512" cy="365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54"/>
                <a:gridCol w="338401"/>
                <a:gridCol w="338401"/>
                <a:gridCol w="338401"/>
                <a:gridCol w="338401"/>
                <a:gridCol w="161954"/>
              </a:tblGrid>
              <a:tr h="365459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16*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9" name="Table 98"/>
          <p:cNvGraphicFramePr>
            <a:graphicFrameLocks noGrp="1"/>
          </p:cNvGraphicFramePr>
          <p:nvPr>
            <p:extLst/>
          </p:nvPr>
        </p:nvGraphicFramePr>
        <p:xfrm>
          <a:off x="6307488" y="3969932"/>
          <a:ext cx="16568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998"/>
                <a:gridCol w="321209"/>
                <a:gridCol w="321209"/>
                <a:gridCol w="321209"/>
                <a:gridCol w="321209"/>
                <a:gridCol w="18599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20*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22*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0" name="Table 99"/>
          <p:cNvGraphicFramePr>
            <a:graphicFrameLocks noGrp="1"/>
          </p:cNvGraphicFramePr>
          <p:nvPr>
            <p:extLst/>
          </p:nvPr>
        </p:nvGraphicFramePr>
        <p:xfrm>
          <a:off x="8092773" y="3977335"/>
          <a:ext cx="16611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705"/>
                <a:gridCol w="318425"/>
                <a:gridCol w="318425"/>
                <a:gridCol w="318425"/>
                <a:gridCol w="318425"/>
                <a:gridCol w="19370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27*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1" name="Table 100"/>
          <p:cNvGraphicFramePr>
            <a:graphicFrameLocks noGrp="1"/>
          </p:cNvGraphicFramePr>
          <p:nvPr>
            <p:extLst/>
          </p:nvPr>
        </p:nvGraphicFramePr>
        <p:xfrm>
          <a:off x="9883649" y="3975313"/>
          <a:ext cx="1603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88"/>
                <a:gridCol w="307384"/>
                <a:gridCol w="307384"/>
                <a:gridCol w="307384"/>
                <a:gridCol w="307384"/>
                <a:gridCol w="1869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33*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38*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4" name="Table 113"/>
          <p:cNvGraphicFramePr>
            <a:graphicFrameLocks noGrp="1"/>
          </p:cNvGraphicFramePr>
          <p:nvPr>
            <p:extLst/>
          </p:nvPr>
        </p:nvGraphicFramePr>
        <p:xfrm>
          <a:off x="2706125" y="3969932"/>
          <a:ext cx="16656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86"/>
                <a:gridCol w="322915"/>
                <a:gridCol w="322915"/>
                <a:gridCol w="322915"/>
                <a:gridCol w="322915"/>
                <a:gridCol w="18698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7*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8*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5" name="Straight Arrow Connector 34"/>
          <p:cNvCxnSpPr/>
          <p:nvPr/>
        </p:nvCxnSpPr>
        <p:spPr>
          <a:xfrm flipV="1">
            <a:off x="7844551" y="4234111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9629836" y="4233524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060515" y="4233524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4258423" y="4234394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2456333" y="4233524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Table 43"/>
          <p:cNvGraphicFramePr>
            <a:graphicFrameLocks noGrp="1"/>
          </p:cNvGraphicFramePr>
          <p:nvPr>
            <p:extLst/>
          </p:nvPr>
        </p:nvGraphicFramePr>
        <p:xfrm>
          <a:off x="2895874" y="3143511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2" name="Straight Arrow Connector 91"/>
          <p:cNvCxnSpPr>
            <a:endCxn id="96" idx="0"/>
          </p:cNvCxnSpPr>
          <p:nvPr/>
        </p:nvCxnSpPr>
        <p:spPr>
          <a:xfrm flipH="1">
            <a:off x="1743543" y="3342290"/>
            <a:ext cx="1262416" cy="62245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114" idx="0"/>
          </p:cNvCxnSpPr>
          <p:nvPr/>
        </p:nvCxnSpPr>
        <p:spPr>
          <a:xfrm flipH="1">
            <a:off x="3538941" y="3342290"/>
            <a:ext cx="150190" cy="62764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endCxn id="98" idx="0"/>
          </p:cNvCxnSpPr>
          <p:nvPr/>
        </p:nvCxnSpPr>
        <p:spPr>
          <a:xfrm>
            <a:off x="4371757" y="3325703"/>
            <a:ext cx="968522" cy="64961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Table 54"/>
          <p:cNvGraphicFramePr>
            <a:graphicFrameLocks noGrp="1"/>
          </p:cNvGraphicFramePr>
          <p:nvPr>
            <p:extLst/>
          </p:nvPr>
        </p:nvGraphicFramePr>
        <p:xfrm>
          <a:off x="2183207" y="2419011"/>
          <a:ext cx="637354" cy="408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074"/>
                <a:gridCol w="208280"/>
              </a:tblGrid>
              <a:tr h="40803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17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2" name="Content Placeholder 2"/>
          <p:cNvSpPr txBox="1">
            <a:spLocks/>
          </p:cNvSpPr>
          <p:nvPr/>
        </p:nvSpPr>
        <p:spPr>
          <a:xfrm>
            <a:off x="840151" y="2426937"/>
            <a:ext cx="1343056" cy="400110"/>
          </a:xfrm>
          <a:prstGeom prst="rect">
            <a:avLst/>
          </a:prstGeom>
          <a:solidFill>
            <a:srgbClr val="F3C8A4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1400" b="1"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sz="2000" smtClean="0"/>
              <a:t>Push up</a:t>
            </a:r>
            <a:endParaRPr lang="en-US" sz="2000" dirty="0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3446612" y="1894497"/>
            <a:ext cx="8040549" cy="369332"/>
          </a:xfrm>
          <a:prstGeom prst="rect">
            <a:avLst/>
          </a:prstGeom>
          <a:solidFill>
            <a:srgbClr val="F3C8A4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1400" b="1"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sz="1800" dirty="0" smtClean="0"/>
              <a:t>Allocate new page </a:t>
            </a:r>
            <a:r>
              <a:rPr lang="en-US" sz="1800" smtClean="0"/>
              <a:t>, populate it and update </a:t>
            </a:r>
            <a:r>
              <a:rPr lang="en-US" sz="1800" dirty="0" smtClean="0"/>
              <a:t>root reference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9305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8" y="217153"/>
            <a:ext cx="11313224" cy="946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smtClean="0"/>
              <a:t>Insertion</a:t>
            </a:r>
            <a:r>
              <a:rPr lang="en-US" sz="4800" smtClean="0"/>
              <a:t>: Example (Cont.)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12</a:t>
            </a:fld>
            <a:endParaRPr lang="en-US"/>
          </a:p>
        </p:txBody>
      </p:sp>
      <p:sp>
        <p:nvSpPr>
          <p:cNvPr id="51" name="Content Placeholder 2"/>
          <p:cNvSpPr>
            <a:spLocks noGrp="1"/>
          </p:cNvSpPr>
          <p:nvPr>
            <p:ph idx="1"/>
          </p:nvPr>
        </p:nvSpPr>
        <p:spPr>
          <a:xfrm>
            <a:off x="491941" y="1378614"/>
            <a:ext cx="11163386" cy="143732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/>
              <a:t>Insert 8*</a:t>
            </a:r>
            <a:endParaRPr lang="en-US" sz="4000" i="1" dirty="0" smtClean="0"/>
          </a:p>
        </p:txBody>
      </p:sp>
      <p:graphicFrame>
        <p:nvGraphicFramePr>
          <p:cNvPr id="88" name="Table 87"/>
          <p:cNvGraphicFramePr>
            <a:graphicFrameLocks noGrp="1"/>
          </p:cNvGraphicFramePr>
          <p:nvPr>
            <p:extLst/>
          </p:nvPr>
        </p:nvGraphicFramePr>
        <p:xfrm>
          <a:off x="6482002" y="3146475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30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9" name="Straight Arrow Connector 88"/>
          <p:cNvCxnSpPr>
            <a:endCxn id="101" idx="0"/>
          </p:cNvCxnSpPr>
          <p:nvPr/>
        </p:nvCxnSpPr>
        <p:spPr>
          <a:xfrm>
            <a:off x="7945821" y="3348482"/>
            <a:ext cx="2739584" cy="63302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100" idx="0"/>
          </p:cNvCxnSpPr>
          <p:nvPr/>
        </p:nvCxnSpPr>
        <p:spPr>
          <a:xfrm>
            <a:off x="7273159" y="3348482"/>
            <a:ext cx="1650169" cy="63504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endCxn id="99" idx="0"/>
          </p:cNvCxnSpPr>
          <p:nvPr/>
        </p:nvCxnSpPr>
        <p:spPr>
          <a:xfrm>
            <a:off x="6600497" y="3337971"/>
            <a:ext cx="535407" cy="63815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6" name="Table 95"/>
          <p:cNvGraphicFramePr>
            <a:graphicFrameLocks noGrp="1"/>
          </p:cNvGraphicFramePr>
          <p:nvPr>
            <p:extLst/>
          </p:nvPr>
        </p:nvGraphicFramePr>
        <p:xfrm>
          <a:off x="910727" y="3970932"/>
          <a:ext cx="16656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86"/>
                <a:gridCol w="322915"/>
                <a:gridCol w="322915"/>
                <a:gridCol w="322915"/>
                <a:gridCol w="322915"/>
                <a:gridCol w="18698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8" name="Table 97"/>
          <p:cNvGraphicFramePr>
            <a:graphicFrameLocks noGrp="1"/>
          </p:cNvGraphicFramePr>
          <p:nvPr>
            <p:extLst/>
          </p:nvPr>
        </p:nvGraphicFramePr>
        <p:xfrm>
          <a:off x="4501523" y="3981505"/>
          <a:ext cx="1677512" cy="365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54"/>
                <a:gridCol w="338401"/>
                <a:gridCol w="338401"/>
                <a:gridCol w="338401"/>
                <a:gridCol w="338401"/>
                <a:gridCol w="161954"/>
              </a:tblGrid>
              <a:tr h="365459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16*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9" name="Table 98"/>
          <p:cNvGraphicFramePr>
            <a:graphicFrameLocks noGrp="1"/>
          </p:cNvGraphicFramePr>
          <p:nvPr>
            <p:extLst/>
          </p:nvPr>
        </p:nvGraphicFramePr>
        <p:xfrm>
          <a:off x="6307488" y="3976124"/>
          <a:ext cx="16568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998"/>
                <a:gridCol w="321209"/>
                <a:gridCol w="321209"/>
                <a:gridCol w="321209"/>
                <a:gridCol w="321209"/>
                <a:gridCol w="18599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20*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22*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0" name="Table 99"/>
          <p:cNvGraphicFramePr>
            <a:graphicFrameLocks noGrp="1"/>
          </p:cNvGraphicFramePr>
          <p:nvPr>
            <p:extLst/>
          </p:nvPr>
        </p:nvGraphicFramePr>
        <p:xfrm>
          <a:off x="8092773" y="3983527"/>
          <a:ext cx="16611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705"/>
                <a:gridCol w="318425"/>
                <a:gridCol w="318425"/>
                <a:gridCol w="318425"/>
                <a:gridCol w="318425"/>
                <a:gridCol w="19370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27*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1" name="Table 100"/>
          <p:cNvGraphicFramePr>
            <a:graphicFrameLocks noGrp="1"/>
          </p:cNvGraphicFramePr>
          <p:nvPr>
            <p:extLst/>
          </p:nvPr>
        </p:nvGraphicFramePr>
        <p:xfrm>
          <a:off x="9883649" y="3981505"/>
          <a:ext cx="1603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88"/>
                <a:gridCol w="307384"/>
                <a:gridCol w="307384"/>
                <a:gridCol w="307384"/>
                <a:gridCol w="307384"/>
                <a:gridCol w="1869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33*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38*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4" name="Table 113"/>
          <p:cNvGraphicFramePr>
            <a:graphicFrameLocks noGrp="1"/>
          </p:cNvGraphicFramePr>
          <p:nvPr>
            <p:extLst/>
          </p:nvPr>
        </p:nvGraphicFramePr>
        <p:xfrm>
          <a:off x="2706125" y="3976124"/>
          <a:ext cx="16656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86"/>
                <a:gridCol w="322915"/>
                <a:gridCol w="322915"/>
                <a:gridCol w="322915"/>
                <a:gridCol w="322915"/>
                <a:gridCol w="18698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7*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8*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5" name="Straight Arrow Connector 34"/>
          <p:cNvCxnSpPr/>
          <p:nvPr/>
        </p:nvCxnSpPr>
        <p:spPr>
          <a:xfrm flipV="1">
            <a:off x="7844551" y="4240303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9629836" y="4239716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060515" y="4239716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4258423" y="4240586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2456333" y="4239716"/>
            <a:ext cx="248222" cy="58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Table 43"/>
          <p:cNvGraphicFramePr>
            <a:graphicFrameLocks noGrp="1"/>
          </p:cNvGraphicFramePr>
          <p:nvPr>
            <p:extLst/>
          </p:nvPr>
        </p:nvGraphicFramePr>
        <p:xfrm>
          <a:off x="2895874" y="3149703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2" name="Straight Arrow Connector 91"/>
          <p:cNvCxnSpPr>
            <a:endCxn id="96" idx="0"/>
          </p:cNvCxnSpPr>
          <p:nvPr/>
        </p:nvCxnSpPr>
        <p:spPr>
          <a:xfrm flipH="1">
            <a:off x="1743543" y="3348482"/>
            <a:ext cx="1262416" cy="62245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114" idx="0"/>
          </p:cNvCxnSpPr>
          <p:nvPr/>
        </p:nvCxnSpPr>
        <p:spPr>
          <a:xfrm flipH="1">
            <a:off x="3538941" y="3348482"/>
            <a:ext cx="150190" cy="62764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endCxn id="98" idx="0"/>
          </p:cNvCxnSpPr>
          <p:nvPr/>
        </p:nvCxnSpPr>
        <p:spPr>
          <a:xfrm>
            <a:off x="4371757" y="3331895"/>
            <a:ext cx="968522" cy="64961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Table 30"/>
          <p:cNvGraphicFramePr>
            <a:graphicFrameLocks noGrp="1"/>
          </p:cNvGraphicFramePr>
          <p:nvPr>
            <p:extLst/>
          </p:nvPr>
        </p:nvGraphicFramePr>
        <p:xfrm>
          <a:off x="4697966" y="2311445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17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2" name="Straight Arrow Connector 31"/>
          <p:cNvCxnSpPr>
            <a:endCxn id="44" idx="0"/>
          </p:cNvCxnSpPr>
          <p:nvPr/>
        </p:nvCxnSpPr>
        <p:spPr>
          <a:xfrm flipH="1">
            <a:off x="4382534" y="2481379"/>
            <a:ext cx="425949" cy="66832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88" idx="0"/>
          </p:cNvCxnSpPr>
          <p:nvPr/>
        </p:nvCxnSpPr>
        <p:spPr>
          <a:xfrm>
            <a:off x="5490469" y="2481379"/>
            <a:ext cx="2478193" cy="66509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228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 Merge Join (SMJ): Basic Procedure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3424801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To compute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R</m:t>
                    </m:r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⋈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S</m:t>
                    </m:r>
                  </m:oMath>
                </a14:m>
                <a:r>
                  <a:rPr lang="en-US" dirty="0" smtClean="0"/>
                  <a:t> (</a:t>
                </a:r>
                <a:r>
                  <a:rPr lang="en-US" dirty="0" err="1" smtClean="0"/>
                  <a:t>equi</a:t>
                </a:r>
                <a:r>
                  <a:rPr lang="en-US" dirty="0" smtClean="0"/>
                  <a:t>-join) on A: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Sort R, S on A using </a:t>
                </a:r>
                <a:r>
                  <a:rPr lang="en-US" b="1" i="1" dirty="0" smtClean="0"/>
                  <a:t>external merge sort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US" b="1" i="1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b="1" i="1" dirty="0" smtClean="0"/>
                  <a:t>Scan</a:t>
                </a:r>
                <a:r>
                  <a:rPr lang="en-US" dirty="0" smtClean="0"/>
                  <a:t> sorted files and “merge”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US" b="1" i="1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i="1" dirty="0" smtClean="0"/>
                  <a:t>[May need to “backup”- see next subsection]</a:t>
                </a:r>
                <a:endParaRPr lang="en-US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3424801"/>
              </a:xfrm>
              <a:blipFill rotWithShape="0">
                <a:blip r:embed="rId2"/>
                <a:stretch>
                  <a:fillRect l="-1217" t="-40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649866" y="5520367"/>
            <a:ext cx="6892268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+mj-lt"/>
                <a:ea typeface="Linux Libertine" charset="0"/>
                <a:cs typeface="Linux Libertine" charset="0"/>
                <a:sym typeface="Wingdings"/>
              </a:rPr>
              <a:t>Note that if R, S are already sorted on A, SMJ will be awesome!</a:t>
            </a:r>
            <a:endParaRPr lang="en-US" sz="3200" b="1" i="1" dirty="0">
              <a:latin typeface="+mj-lt"/>
              <a:ea typeface="Linux Libertine" charset="0"/>
              <a:cs typeface="Linux Libertine" charset="0"/>
            </a:endParaRPr>
          </a:p>
        </p:txBody>
      </p:sp>
      <p:sp>
        <p:nvSpPr>
          <p:cNvPr id="9" name="Rectangle 8"/>
          <p:cNvSpPr/>
          <p:nvPr/>
        </p:nvSpPr>
        <p:spPr>
          <a:xfrm rot="16200000">
            <a:off x="-2780921" y="3337970"/>
            <a:ext cx="59619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spc="500" dirty="0" smtClean="0">
                <a:solidFill>
                  <a:schemeClr val="bg1">
                    <a:lumMod val="65000"/>
                  </a:schemeClr>
                </a:solidFill>
                <a:latin typeface="Linux Libertine" charset="0"/>
                <a:ea typeface="Linux Libertine" charset="0"/>
                <a:cs typeface="Linux Libertine" charset="0"/>
              </a:rPr>
              <a:t>Courtesy of Chris Re</a:t>
            </a:r>
            <a:endParaRPr lang="en-US" sz="1400" spc="5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1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SMJ Example: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R</m:t>
                    </m:r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⋈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S</m:t>
                    </m:r>
                  </m:oMath>
                </a14:m>
                <a:r>
                  <a:rPr lang="en-US" dirty="0" smtClean="0"/>
                  <a:t> on A with 3 page buffer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155" t="-2994" r="-2209" b="-125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simplicity: Let each page be </a:t>
            </a:r>
            <a:r>
              <a:rPr lang="en-US" b="1" i="1" dirty="0" smtClean="0"/>
              <a:t>one tuple</a:t>
            </a:r>
            <a:r>
              <a:rPr lang="en-US" dirty="0" smtClean="0"/>
              <a:t>, and let the first value be A </a:t>
            </a:r>
          </a:p>
        </p:txBody>
      </p:sp>
      <p:sp>
        <p:nvSpPr>
          <p:cNvPr id="4" name="Can 3"/>
          <p:cNvSpPr/>
          <p:nvPr/>
        </p:nvSpPr>
        <p:spPr>
          <a:xfrm>
            <a:off x="2210655" y="2928938"/>
            <a:ext cx="3457575" cy="3568500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6" name="Rounded Rectangle 5"/>
          <p:cNvSpPr/>
          <p:nvPr/>
        </p:nvSpPr>
        <p:spPr>
          <a:xfrm>
            <a:off x="2308214" y="3513713"/>
            <a:ext cx="3296832" cy="57438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13542" y="2400008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093877" y="2928938"/>
            <a:ext cx="4259923" cy="2456273"/>
            <a:chOff x="7403799" y="1406844"/>
            <a:chExt cx="4259923" cy="2456273"/>
          </a:xfrm>
        </p:grpSpPr>
        <p:grpSp>
          <p:nvGrpSpPr>
            <p:cNvPr id="11" name="Group 10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Main Memory</a:t>
                </a:r>
                <a:endParaRPr lang="en-US" sz="24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/>
                  <a:t>Buffer</a:t>
                </a:r>
                <a:endParaRPr lang="en-US" sz="2400"/>
              </a:p>
            </p:txBody>
          </p:sp>
        </p:grpSp>
        <p:sp>
          <p:nvSpPr>
            <p:cNvPr id="12" name="Rounded Rectangle 11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ight Arrow 18"/>
          <p:cNvSpPr/>
          <p:nvPr/>
        </p:nvSpPr>
        <p:spPr>
          <a:xfrm>
            <a:off x="5806814" y="4444145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0800000">
            <a:off x="5806813" y="4895300"/>
            <a:ext cx="146147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818776" y="362110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R</a:t>
            </a:r>
            <a:endParaRPr lang="en-US" b="1" baseline="-25000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79589" y="3598573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(5,b)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42988" y="3597304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(3,j)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55258" y="3601801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(0,a)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87809" y="4348926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S</a:t>
            </a:r>
            <a:endParaRPr lang="en-US" b="1" baseline="-25000" dirty="0">
              <a:latin typeface="+mj-lt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2300424" y="4293681"/>
            <a:ext cx="3296832" cy="57438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471799" y="4378541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(7,f)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35198" y="4377272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(0,j)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47468" y="4381769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(3,g)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" name="Triangle 4"/>
          <p:cNvSpPr/>
          <p:nvPr/>
        </p:nvSpPr>
        <p:spPr>
          <a:xfrm rot="10800000">
            <a:off x="2810220" y="3290947"/>
            <a:ext cx="228601" cy="273161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riangle 30"/>
          <p:cNvSpPr/>
          <p:nvPr/>
        </p:nvSpPr>
        <p:spPr>
          <a:xfrm rot="10800000" flipV="1">
            <a:off x="2810219" y="4798789"/>
            <a:ext cx="228601" cy="273161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547245" y="2041650"/>
            <a:ext cx="2227862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sym typeface="Wingdings"/>
              </a:rPr>
              <a:t>We show the file HEAD, which is the next value to be read!</a:t>
            </a:r>
            <a:endParaRPr lang="en-US" sz="2400" b="1" i="1" dirty="0">
              <a:latin typeface="+mj-lt"/>
            </a:endParaRPr>
          </a:p>
        </p:txBody>
      </p:sp>
      <p:sp>
        <p:nvSpPr>
          <p:cNvPr id="37" name="Rectangle 36"/>
          <p:cNvSpPr/>
          <p:nvPr/>
        </p:nvSpPr>
        <p:spPr>
          <a:xfrm rot="16200000">
            <a:off x="-2780921" y="3337970"/>
            <a:ext cx="59619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spc="500" dirty="0" smtClean="0">
                <a:solidFill>
                  <a:schemeClr val="bg1">
                    <a:lumMod val="65000"/>
                  </a:schemeClr>
                </a:solidFill>
                <a:latin typeface="Linux Libertine" charset="0"/>
                <a:ea typeface="Linux Libertine" charset="0"/>
                <a:cs typeface="Linux Libertine" charset="0"/>
              </a:rPr>
              <a:t>Courtesy of Chris Re</a:t>
            </a:r>
            <a:endParaRPr lang="en-US" sz="1400" spc="5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319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1" grpId="0" animBg="1"/>
      <p:bldP spid="4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SMJ Example: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>
                        <a:latin typeface="Cambria Math" charset="0"/>
                        <a:ea typeface="Cambria Math" charset="0"/>
                        <a:cs typeface="Cambria Math" charset="0"/>
                      </a:rPr>
                      <m:t>R</m:t>
                    </m:r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⋈</m:t>
                    </m:r>
                    <m:r>
                      <m:rPr>
                        <m:sty m:val="p"/>
                      </m:rPr>
                      <a:rPr lang="en-US" b="0">
                        <a:latin typeface="Cambria Math" charset="0"/>
                        <a:ea typeface="Cambria Math" charset="0"/>
                        <a:cs typeface="Cambria Math" charset="0"/>
                      </a:rPr>
                      <m:t>S</m:t>
                    </m:r>
                  </m:oMath>
                </a14:m>
                <a:r>
                  <a:rPr lang="en-US" dirty="0"/>
                  <a:t> on </a:t>
                </a:r>
                <a:r>
                  <a:rPr lang="en-US" dirty="0" smtClean="0"/>
                  <a:t>A with </a:t>
                </a:r>
                <a:r>
                  <a:rPr lang="en-US" dirty="0"/>
                  <a:t>3 page buffer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155" t="-2994" r="-2209" b="-125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Sort the relations R, S on the join key (first value)</a:t>
            </a:r>
          </a:p>
        </p:txBody>
      </p:sp>
      <p:sp>
        <p:nvSpPr>
          <p:cNvPr id="4" name="Can 3"/>
          <p:cNvSpPr/>
          <p:nvPr/>
        </p:nvSpPr>
        <p:spPr>
          <a:xfrm>
            <a:off x="2210655" y="2928938"/>
            <a:ext cx="3457575" cy="3568500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6" name="Rounded Rectangle 5"/>
          <p:cNvSpPr/>
          <p:nvPr/>
        </p:nvSpPr>
        <p:spPr>
          <a:xfrm>
            <a:off x="2308214" y="3513713"/>
            <a:ext cx="3296832" cy="57438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13542" y="2400008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093877" y="2928938"/>
            <a:ext cx="4259923" cy="2456273"/>
            <a:chOff x="7403799" y="1406844"/>
            <a:chExt cx="4259923" cy="2456273"/>
          </a:xfrm>
        </p:grpSpPr>
        <p:grpSp>
          <p:nvGrpSpPr>
            <p:cNvPr id="11" name="Group 10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Main Memory</a:t>
                </a:r>
                <a:endParaRPr lang="en-US" sz="24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/>
                  <a:t>Buffer</a:t>
                </a:r>
                <a:endParaRPr lang="en-US" sz="2400"/>
              </a:p>
            </p:txBody>
          </p:sp>
        </p:grpSp>
        <p:sp>
          <p:nvSpPr>
            <p:cNvPr id="12" name="Rounded Rectangle 11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ight Arrow 18"/>
          <p:cNvSpPr/>
          <p:nvPr/>
        </p:nvSpPr>
        <p:spPr>
          <a:xfrm>
            <a:off x="5806814" y="4444145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0800000">
            <a:off x="5806813" y="4895300"/>
            <a:ext cx="146147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818776" y="362110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R</a:t>
            </a:r>
            <a:endParaRPr lang="en-US" b="1" baseline="-25000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79589" y="3598573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(5,b)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42988" y="3597304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(3,j)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55258" y="3601801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(0,a)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87809" y="4348926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S</a:t>
            </a:r>
            <a:endParaRPr lang="en-US" b="1" baseline="-25000" dirty="0">
              <a:latin typeface="+mj-lt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2300424" y="4293681"/>
            <a:ext cx="3296832" cy="57438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471799" y="4378541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(7,f)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35198" y="4377272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(0,j)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47468" y="4381769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(3,g)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2311830" y="3513811"/>
            <a:ext cx="3296832" cy="574383"/>
            <a:chOff x="2311830" y="3513811"/>
            <a:chExt cx="3296832" cy="574383"/>
          </a:xfrm>
        </p:grpSpPr>
        <p:sp>
          <p:nvSpPr>
            <p:cNvPr id="45" name="Rounded Rectangle 44"/>
            <p:cNvSpPr/>
            <p:nvPr/>
          </p:nvSpPr>
          <p:spPr>
            <a:xfrm>
              <a:off x="2311830" y="3513811"/>
              <a:ext cx="3296832" cy="574383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483205" y="3598671"/>
              <a:ext cx="954082" cy="4001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(3,j)</a:t>
              </a:r>
              <a:endPara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546604" y="3597402"/>
              <a:ext cx="954107" cy="4001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(5,b)</a:t>
              </a:r>
              <a:endPara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458874" y="3601899"/>
              <a:ext cx="954106" cy="4001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(0,a)</a:t>
              </a:r>
              <a:endPara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2297163" y="4293583"/>
            <a:ext cx="3296832" cy="574383"/>
            <a:chOff x="2326659" y="4293583"/>
            <a:chExt cx="3296832" cy="574383"/>
          </a:xfrm>
        </p:grpSpPr>
        <p:sp>
          <p:nvSpPr>
            <p:cNvPr id="53" name="Rounded Rectangle 52"/>
            <p:cNvSpPr/>
            <p:nvPr/>
          </p:nvSpPr>
          <p:spPr>
            <a:xfrm>
              <a:off x="2326659" y="4293583"/>
              <a:ext cx="3296832" cy="574383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498034" y="4378443"/>
              <a:ext cx="954082" cy="4001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(3,g)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561433" y="4377174"/>
              <a:ext cx="954107" cy="4001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(7,f)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473703" y="4381671"/>
              <a:ext cx="954106" cy="40011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(</a:t>
              </a:r>
              <a:r>
                <a:rPr lang="en-US" sz="2000" dirty="0" smtClean="0">
                  <a:solidFill>
                    <a:srgbClr val="FFC000"/>
                  </a:solidFill>
                  <a:latin typeface="Menlo" charset="0"/>
                  <a:ea typeface="Menlo" charset="0"/>
                  <a:cs typeface="Menlo" charset="0"/>
                </a:rPr>
                <a:t>0,j)</a:t>
              </a:r>
              <a:endPara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endParaRPr>
            </a:p>
          </p:txBody>
        </p:sp>
      </p:grpSp>
      <p:sp>
        <p:nvSpPr>
          <p:cNvPr id="41" name="Triangle 40"/>
          <p:cNvSpPr/>
          <p:nvPr/>
        </p:nvSpPr>
        <p:spPr>
          <a:xfrm rot="10800000">
            <a:off x="2810220" y="3290947"/>
            <a:ext cx="228601" cy="273161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riangle 41"/>
          <p:cNvSpPr/>
          <p:nvPr/>
        </p:nvSpPr>
        <p:spPr>
          <a:xfrm rot="10800000" flipV="1">
            <a:off x="2810219" y="4798789"/>
            <a:ext cx="228601" cy="273161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 rot="16200000">
            <a:off x="-2780921" y="3337970"/>
            <a:ext cx="59619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spc="500" dirty="0" smtClean="0">
                <a:solidFill>
                  <a:schemeClr val="bg1">
                    <a:lumMod val="65000"/>
                  </a:schemeClr>
                </a:solidFill>
                <a:latin typeface="Linux Libertine" charset="0"/>
                <a:ea typeface="Linux Libertine" charset="0"/>
                <a:cs typeface="Linux Libertine" charset="0"/>
              </a:rPr>
              <a:t>Courtesy of Chris Re</a:t>
            </a:r>
            <a:endParaRPr lang="en-US" sz="1400" spc="5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90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SMJ Example: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>
                        <a:latin typeface="Cambria Math" charset="0"/>
                        <a:ea typeface="Cambria Math" charset="0"/>
                        <a:cs typeface="Cambria Math" charset="0"/>
                      </a:rPr>
                      <m:t>R</m:t>
                    </m:r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⋈</m:t>
                    </m:r>
                    <m:r>
                      <m:rPr>
                        <m:sty m:val="p"/>
                      </m:rPr>
                      <a:rPr lang="en-US" b="0">
                        <a:latin typeface="Cambria Math" charset="0"/>
                        <a:ea typeface="Cambria Math" charset="0"/>
                        <a:cs typeface="Cambria Math" charset="0"/>
                      </a:rPr>
                      <m:t>S</m:t>
                    </m:r>
                  </m:oMath>
                </a14:m>
                <a:r>
                  <a:rPr lang="en-US" dirty="0"/>
                  <a:t> on </a:t>
                </a:r>
                <a:r>
                  <a:rPr lang="en-US" dirty="0" smtClean="0"/>
                  <a:t>A with </a:t>
                </a:r>
                <a:r>
                  <a:rPr lang="en-US" dirty="0"/>
                  <a:t>3 page buffer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155" t="-2994" r="-2209" b="-125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 Scan and “merge” on join key!</a:t>
            </a:r>
          </a:p>
        </p:txBody>
      </p:sp>
      <p:sp>
        <p:nvSpPr>
          <p:cNvPr id="4" name="Can 3"/>
          <p:cNvSpPr/>
          <p:nvPr/>
        </p:nvSpPr>
        <p:spPr>
          <a:xfrm>
            <a:off x="2210655" y="2928938"/>
            <a:ext cx="3457575" cy="3568500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9" name="TextBox 8"/>
          <p:cNvSpPr txBox="1"/>
          <p:nvPr/>
        </p:nvSpPr>
        <p:spPr>
          <a:xfrm>
            <a:off x="3513542" y="2400008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093877" y="2928938"/>
            <a:ext cx="4259923" cy="2456273"/>
            <a:chOff x="7403799" y="1406844"/>
            <a:chExt cx="4259923" cy="2456273"/>
          </a:xfrm>
        </p:grpSpPr>
        <p:grpSp>
          <p:nvGrpSpPr>
            <p:cNvPr id="11" name="Group 10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Main Memory</a:t>
                </a:r>
                <a:endParaRPr lang="en-US" sz="24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/>
                  <a:t>Buffer</a:t>
                </a:r>
                <a:endParaRPr lang="en-US" sz="2400"/>
              </a:p>
            </p:txBody>
          </p:sp>
        </p:grpSp>
        <p:sp>
          <p:nvSpPr>
            <p:cNvPr id="12" name="Rounded Rectangle 11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ight Arrow 18"/>
          <p:cNvSpPr/>
          <p:nvPr/>
        </p:nvSpPr>
        <p:spPr>
          <a:xfrm>
            <a:off x="5806814" y="4444145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0800000">
            <a:off x="5806813" y="4895300"/>
            <a:ext cx="146147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818776" y="362110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R</a:t>
            </a:r>
            <a:endParaRPr lang="en-US" b="1" baseline="-25000" dirty="0"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87809" y="4348926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S</a:t>
            </a:r>
            <a:endParaRPr lang="en-US" b="1" baseline="-25000" dirty="0">
              <a:latin typeface="+mj-lt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2297163" y="4293583"/>
            <a:ext cx="3296832" cy="57438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3468538" y="4378443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(3,g)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531937" y="4377174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(7,f)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2311830" y="3513811"/>
            <a:ext cx="3296832" cy="57438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3483205" y="3598671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(3,j)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546604" y="3597402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(5,b)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234772" y="5164768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latin typeface="+mj-lt"/>
              </a:rPr>
              <a:t>Output</a:t>
            </a:r>
            <a:endParaRPr lang="en-US" b="1" baseline="-25000" dirty="0">
              <a:latin typeface="+mj-lt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2291836" y="5100825"/>
            <a:ext cx="3296832" cy="57438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2444207" y="4381671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(0,j)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458874" y="3601899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(0,a)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458874" y="3591773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(0,a)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452230" y="4377174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(0,j)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6" name="Triangle 35"/>
          <p:cNvSpPr/>
          <p:nvPr/>
        </p:nvSpPr>
        <p:spPr>
          <a:xfrm rot="10800000">
            <a:off x="2810220" y="3290947"/>
            <a:ext cx="228601" cy="273161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riangle 36"/>
          <p:cNvSpPr/>
          <p:nvPr/>
        </p:nvSpPr>
        <p:spPr>
          <a:xfrm rot="10800000" flipV="1">
            <a:off x="2810219" y="4798789"/>
            <a:ext cx="228601" cy="273161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16200000">
            <a:off x="-2780921" y="3337970"/>
            <a:ext cx="59619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spc="500" dirty="0" smtClean="0">
                <a:solidFill>
                  <a:schemeClr val="bg1">
                    <a:lumMod val="65000"/>
                  </a:schemeClr>
                </a:solidFill>
                <a:latin typeface="Linux Libertine" charset="0"/>
                <a:ea typeface="Linux Libertine" charset="0"/>
                <a:cs typeface="Linux Libertine" charset="0"/>
              </a:rPr>
              <a:t>Courtesy of Chris Re</a:t>
            </a:r>
            <a:endParaRPr lang="en-US" sz="1400" spc="5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168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7.40741E-7 L 0.4233 0.150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59" y="75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1.48148E-6 L 0.08412 -0.000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6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1.11111E-6 L 0.52618 0.0370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02" y="185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4.07407E-6 L 0.08204 -0.0009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2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SMJ Example: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>
                        <a:latin typeface="Cambria Math" charset="0"/>
                        <a:ea typeface="Cambria Math" charset="0"/>
                        <a:cs typeface="Cambria Math" charset="0"/>
                      </a:rPr>
                      <m:t>R</m:t>
                    </m:r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⋈</m:t>
                    </m:r>
                    <m:r>
                      <m:rPr>
                        <m:sty m:val="p"/>
                      </m:rPr>
                      <a:rPr lang="en-US" b="0">
                        <a:latin typeface="Cambria Math" charset="0"/>
                        <a:ea typeface="Cambria Math" charset="0"/>
                        <a:cs typeface="Cambria Math" charset="0"/>
                      </a:rPr>
                      <m:t>S</m:t>
                    </m:r>
                  </m:oMath>
                </a14:m>
                <a:r>
                  <a:rPr lang="en-US" dirty="0"/>
                  <a:t> on </a:t>
                </a:r>
                <a:r>
                  <a:rPr lang="en-US" dirty="0" smtClean="0"/>
                  <a:t>A with </a:t>
                </a:r>
                <a:r>
                  <a:rPr lang="en-US" dirty="0"/>
                  <a:t>3 page buffer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155" t="-2994" r="-2209" b="-125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 Scan and “merge” on join key!</a:t>
            </a:r>
          </a:p>
        </p:txBody>
      </p:sp>
      <p:sp>
        <p:nvSpPr>
          <p:cNvPr id="4" name="Can 3"/>
          <p:cNvSpPr/>
          <p:nvPr/>
        </p:nvSpPr>
        <p:spPr>
          <a:xfrm>
            <a:off x="2210655" y="2928938"/>
            <a:ext cx="3457575" cy="3568500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9" name="TextBox 8"/>
          <p:cNvSpPr txBox="1"/>
          <p:nvPr/>
        </p:nvSpPr>
        <p:spPr>
          <a:xfrm>
            <a:off x="3513542" y="2400008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093877" y="2928938"/>
            <a:ext cx="4259923" cy="2456273"/>
            <a:chOff x="7403799" y="1406844"/>
            <a:chExt cx="4259923" cy="2456273"/>
          </a:xfrm>
        </p:grpSpPr>
        <p:grpSp>
          <p:nvGrpSpPr>
            <p:cNvPr id="11" name="Group 10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Main Memory</a:t>
                </a:r>
                <a:endParaRPr lang="en-US" sz="24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/>
                  <a:t>Buffer</a:t>
                </a:r>
                <a:endParaRPr lang="en-US" sz="2400"/>
              </a:p>
            </p:txBody>
          </p:sp>
        </p:grpSp>
        <p:sp>
          <p:nvSpPr>
            <p:cNvPr id="12" name="Rounded Rectangle 11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0266508" y="3009498"/>
              <a:ext cx="1397214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ight Arrow 18"/>
          <p:cNvSpPr/>
          <p:nvPr/>
        </p:nvSpPr>
        <p:spPr>
          <a:xfrm>
            <a:off x="5806814" y="4444145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0800000">
            <a:off x="5806813" y="4895300"/>
            <a:ext cx="146147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818776" y="362110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R</a:t>
            </a:r>
            <a:endParaRPr lang="en-US" b="1" baseline="-25000" dirty="0"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87809" y="4348926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S</a:t>
            </a:r>
            <a:endParaRPr lang="en-US" b="1" baseline="-25000" dirty="0">
              <a:latin typeface="+mj-lt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2297163" y="4293583"/>
            <a:ext cx="3296832" cy="57438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3468538" y="4378443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(3,g)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531937" y="4377174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(7,f)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2311830" y="3513811"/>
            <a:ext cx="3296832" cy="57438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3483205" y="3598671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(3,j)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546604" y="3597402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(5,b)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234772" y="5164768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latin typeface="+mj-lt"/>
              </a:rPr>
              <a:t>Output</a:t>
            </a:r>
            <a:endParaRPr lang="en-US" b="1" baseline="-25000" dirty="0">
              <a:latin typeface="+mj-lt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2291836" y="5100825"/>
            <a:ext cx="3296832" cy="57438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8831784" y="4628117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(0,j)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620400" y="4649161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(0,a)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29218" y="3601783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(0,a)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429218" y="4377174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(0,j)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043168" y="4627056"/>
            <a:ext cx="1254951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(0,a,j)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9" name="Triangle 38"/>
          <p:cNvSpPr/>
          <p:nvPr/>
        </p:nvSpPr>
        <p:spPr>
          <a:xfrm rot="10800000">
            <a:off x="3843329" y="3293668"/>
            <a:ext cx="228601" cy="273161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riangle 39"/>
          <p:cNvSpPr/>
          <p:nvPr/>
        </p:nvSpPr>
        <p:spPr>
          <a:xfrm rot="10800000" flipV="1">
            <a:off x="3843328" y="4801510"/>
            <a:ext cx="228601" cy="273161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 rot="16200000">
            <a:off x="-2780921" y="3337970"/>
            <a:ext cx="59619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spc="500" dirty="0" smtClean="0">
                <a:solidFill>
                  <a:schemeClr val="bg1">
                    <a:lumMod val="65000"/>
                  </a:schemeClr>
                </a:solidFill>
                <a:latin typeface="Linux Libertine" charset="0"/>
                <a:ea typeface="Linux Libertine" charset="0"/>
                <a:cs typeface="Linux Libertine" charset="0"/>
              </a:rPr>
              <a:t>Courtesy of Chris Re</a:t>
            </a:r>
            <a:endParaRPr lang="en-US" sz="1400" spc="5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967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4.81481E-6 L -0.62448 0.08171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24" y="4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3" grpId="0" animBg="1"/>
      <p:bldP spid="35" grpId="0" animBg="1"/>
      <p:bldP spid="35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SMJ Example: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>
                        <a:latin typeface="Cambria Math" charset="0"/>
                        <a:ea typeface="Cambria Math" charset="0"/>
                        <a:cs typeface="Cambria Math" charset="0"/>
                      </a:rPr>
                      <m:t>R</m:t>
                    </m:r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⋈</m:t>
                    </m:r>
                    <m:r>
                      <m:rPr>
                        <m:sty m:val="p"/>
                      </m:rPr>
                      <a:rPr lang="en-US" b="0">
                        <a:latin typeface="Cambria Math" charset="0"/>
                        <a:ea typeface="Cambria Math" charset="0"/>
                        <a:cs typeface="Cambria Math" charset="0"/>
                      </a:rPr>
                      <m:t>S</m:t>
                    </m:r>
                  </m:oMath>
                </a14:m>
                <a:r>
                  <a:rPr lang="en-US" dirty="0"/>
                  <a:t> on </a:t>
                </a:r>
                <a:r>
                  <a:rPr lang="en-US" dirty="0" smtClean="0"/>
                  <a:t>A with 3 page buffer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155" t="-2994" r="-2209" b="-125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 Scan and “merge” on join key!</a:t>
            </a:r>
          </a:p>
        </p:txBody>
      </p:sp>
      <p:sp>
        <p:nvSpPr>
          <p:cNvPr id="4" name="Can 3"/>
          <p:cNvSpPr/>
          <p:nvPr/>
        </p:nvSpPr>
        <p:spPr>
          <a:xfrm>
            <a:off x="2210655" y="2928938"/>
            <a:ext cx="3457575" cy="3568500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9" name="TextBox 8"/>
          <p:cNvSpPr txBox="1"/>
          <p:nvPr/>
        </p:nvSpPr>
        <p:spPr>
          <a:xfrm>
            <a:off x="3513542" y="2400008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093877" y="2928938"/>
            <a:ext cx="4259923" cy="2456273"/>
            <a:chOff x="7403799" y="1406844"/>
            <a:chExt cx="4259923" cy="2456273"/>
          </a:xfrm>
        </p:grpSpPr>
        <p:grpSp>
          <p:nvGrpSpPr>
            <p:cNvPr id="11" name="Group 10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Main Memory</a:t>
                </a:r>
                <a:endParaRPr lang="en-US" sz="24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/>
                  <a:t>Buffer</a:t>
                </a:r>
                <a:endParaRPr lang="en-US" sz="2400"/>
              </a:p>
            </p:txBody>
          </p:sp>
        </p:grpSp>
        <p:sp>
          <p:nvSpPr>
            <p:cNvPr id="12" name="Rounded Rectangle 11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0266508" y="3009498"/>
              <a:ext cx="1389982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ight Arrow 18"/>
          <p:cNvSpPr/>
          <p:nvPr/>
        </p:nvSpPr>
        <p:spPr>
          <a:xfrm>
            <a:off x="5806814" y="4444145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0800000">
            <a:off x="5806813" y="4895300"/>
            <a:ext cx="146147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818776" y="362110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R</a:t>
            </a:r>
            <a:endParaRPr lang="en-US" b="1" baseline="-25000" dirty="0"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87809" y="4348926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S</a:t>
            </a:r>
            <a:endParaRPr lang="en-US" b="1" baseline="-25000" dirty="0">
              <a:latin typeface="+mj-lt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2297163" y="4293583"/>
            <a:ext cx="3296832" cy="57438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3468538" y="4378443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(3,g)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531937" y="4377174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(7,f)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2311830" y="3513811"/>
            <a:ext cx="3296832" cy="57438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3483205" y="3598671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(3,j)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546604" y="3597402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(5,b)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234772" y="5164768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latin typeface="+mj-lt"/>
              </a:rPr>
              <a:t>Output</a:t>
            </a:r>
            <a:endParaRPr lang="en-US" b="1" baseline="-25000" dirty="0">
              <a:latin typeface="+mj-lt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2291836" y="5100825"/>
            <a:ext cx="3296832" cy="57438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429218" y="3601783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(0,a)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429218" y="4377174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(0,j)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54296" y="5201947"/>
            <a:ext cx="1356420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(0,a,j)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043167" y="4645227"/>
            <a:ext cx="1254951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(3,j,g)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475239" y="3621104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(3,j)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458897" y="4397815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(3,g)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537168" y="3604459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(5,b)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521613" y="4397815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(7,f)</a:t>
            </a:r>
          </a:p>
        </p:txBody>
      </p:sp>
      <p:sp>
        <p:nvSpPr>
          <p:cNvPr id="38" name="Triangle 37"/>
          <p:cNvSpPr/>
          <p:nvPr/>
        </p:nvSpPr>
        <p:spPr>
          <a:xfrm rot="10800000">
            <a:off x="3788771" y="3286005"/>
            <a:ext cx="228601" cy="273161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riangle 38"/>
          <p:cNvSpPr/>
          <p:nvPr/>
        </p:nvSpPr>
        <p:spPr>
          <a:xfrm rot="10800000" flipV="1">
            <a:off x="3788770" y="4793847"/>
            <a:ext cx="228601" cy="273161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16200000">
            <a:off x="-2780921" y="3337970"/>
            <a:ext cx="59619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spc="500" dirty="0" smtClean="0">
                <a:solidFill>
                  <a:schemeClr val="bg1">
                    <a:lumMod val="65000"/>
                  </a:schemeClr>
                </a:solidFill>
                <a:latin typeface="Linux Libertine" charset="0"/>
                <a:ea typeface="Linux Libertine" charset="0"/>
                <a:cs typeface="Linux Libertine" charset="0"/>
              </a:rPr>
              <a:t>Courtesy of Chris Re</a:t>
            </a:r>
            <a:endParaRPr lang="en-US" sz="1400" spc="5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1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4.07407E-6 L 0.34127 0.1479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57" y="738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4.07407E-6 L 0.08412 -0.0006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6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7037E-7 L 0.44297 0.0347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48" y="173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1.48148E-6 L 0.08203 -0.0009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2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1.48148E-6 L -0.50221 0.08171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17" y="4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1.11111E-6 L 0.25416 0.15023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08" y="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0.35703 0.03472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52" y="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5" grpId="1" animBg="1"/>
      <p:bldP spid="44" grpId="0" animBg="1"/>
      <p:bldP spid="44" grpId="1" animBg="1"/>
      <p:bldP spid="48" grpId="0" animBg="1"/>
      <p:bldP spid="48" grpId="1" animBg="1"/>
      <p:bldP spid="56" grpId="0" animBg="1"/>
      <p:bldP spid="56" grpId="1" animBg="1"/>
      <p:bldP spid="57" grpId="0" animBg="1"/>
      <p:bldP spid="57" grpId="1" animBg="1"/>
      <p:bldP spid="38" grpId="0" animBg="1"/>
      <p:bldP spid="3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SMJ Example: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>
                        <a:latin typeface="Cambria Math" charset="0"/>
                        <a:ea typeface="Cambria Math" charset="0"/>
                        <a:cs typeface="Cambria Math" charset="0"/>
                      </a:rPr>
                      <m:t>R</m:t>
                    </m:r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⋈</m:t>
                    </m:r>
                    <m:r>
                      <m:rPr>
                        <m:sty m:val="p"/>
                      </m:rPr>
                      <a:rPr lang="en-US" b="0">
                        <a:latin typeface="Cambria Math" charset="0"/>
                        <a:ea typeface="Cambria Math" charset="0"/>
                        <a:cs typeface="Cambria Math" charset="0"/>
                      </a:rPr>
                      <m:t>S</m:t>
                    </m:r>
                  </m:oMath>
                </a14:m>
                <a:r>
                  <a:rPr lang="en-US" dirty="0"/>
                  <a:t> on </a:t>
                </a:r>
                <a:r>
                  <a:rPr lang="en-US" dirty="0" smtClean="0"/>
                  <a:t>A with </a:t>
                </a:r>
                <a:r>
                  <a:rPr lang="en-US" dirty="0"/>
                  <a:t>3 page buffer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155" t="-2994" r="-2209" b="-125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 Done!</a:t>
            </a:r>
          </a:p>
        </p:txBody>
      </p:sp>
      <p:sp>
        <p:nvSpPr>
          <p:cNvPr id="4" name="Can 3"/>
          <p:cNvSpPr/>
          <p:nvPr/>
        </p:nvSpPr>
        <p:spPr>
          <a:xfrm>
            <a:off x="2210655" y="2928938"/>
            <a:ext cx="3457575" cy="3568500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9" name="TextBox 8"/>
          <p:cNvSpPr txBox="1"/>
          <p:nvPr/>
        </p:nvSpPr>
        <p:spPr>
          <a:xfrm>
            <a:off x="3513542" y="2400008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093877" y="2928938"/>
            <a:ext cx="4259923" cy="2456273"/>
            <a:chOff x="7403799" y="1406844"/>
            <a:chExt cx="4259923" cy="2456273"/>
          </a:xfrm>
        </p:grpSpPr>
        <p:grpSp>
          <p:nvGrpSpPr>
            <p:cNvPr id="11" name="Group 10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Main Memory</a:t>
                </a:r>
                <a:endParaRPr lang="en-US" sz="24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/>
                  <a:t>Buffer</a:t>
                </a:r>
                <a:endParaRPr lang="en-US" sz="2400"/>
              </a:p>
            </p:txBody>
          </p:sp>
        </p:grpSp>
        <p:sp>
          <p:nvSpPr>
            <p:cNvPr id="12" name="Rounded Rectangle 11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ight Arrow 18"/>
          <p:cNvSpPr/>
          <p:nvPr/>
        </p:nvSpPr>
        <p:spPr>
          <a:xfrm>
            <a:off x="5806814" y="4444145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0800000">
            <a:off x="5806813" y="4895300"/>
            <a:ext cx="146147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818776" y="362110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R</a:t>
            </a:r>
            <a:endParaRPr lang="en-US" b="1" baseline="-25000" dirty="0"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87809" y="4348926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S</a:t>
            </a:r>
            <a:endParaRPr lang="en-US" b="1" baseline="-25000" dirty="0">
              <a:latin typeface="+mj-lt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2297163" y="4293583"/>
            <a:ext cx="3296832" cy="57438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3468538" y="4378443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3,g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531937" y="4377174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7,f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2311830" y="3513811"/>
            <a:ext cx="3296832" cy="57438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3483205" y="3598671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3,j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546604" y="3597402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5,b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234772" y="5164768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latin typeface="+mj-lt"/>
              </a:rPr>
              <a:t>Output</a:t>
            </a:r>
            <a:endParaRPr lang="en-US" b="1" baseline="-25000" dirty="0">
              <a:latin typeface="+mj-lt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2291836" y="5100825"/>
            <a:ext cx="3296832" cy="57438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429218" y="3601783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(0,a)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429218" y="4377174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(0,j)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54296" y="5201947"/>
            <a:ext cx="1254104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(0,a,j)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475239" y="3621104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(3,j)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458897" y="4397815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(3,g)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798265" y="5201947"/>
            <a:ext cx="1282589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(3,j,g)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537168" y="3604459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(5,b)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521613" y="4397815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(7,f)</a:t>
            </a:r>
          </a:p>
        </p:txBody>
      </p:sp>
      <p:sp>
        <p:nvSpPr>
          <p:cNvPr id="44" name="Triangle 43"/>
          <p:cNvSpPr/>
          <p:nvPr/>
        </p:nvSpPr>
        <p:spPr>
          <a:xfrm rot="10800000">
            <a:off x="4855359" y="3290947"/>
            <a:ext cx="228601" cy="273161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riangle 47"/>
          <p:cNvSpPr/>
          <p:nvPr/>
        </p:nvSpPr>
        <p:spPr>
          <a:xfrm rot="10800000" flipV="1">
            <a:off x="4855358" y="4798789"/>
            <a:ext cx="228601" cy="273161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16200000">
            <a:off x="-2780921" y="3337970"/>
            <a:ext cx="59619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spc="500" dirty="0" smtClean="0">
                <a:solidFill>
                  <a:schemeClr val="bg1">
                    <a:lumMod val="65000"/>
                  </a:schemeClr>
                </a:solidFill>
                <a:latin typeface="Linux Libertine" charset="0"/>
                <a:ea typeface="Linux Libertine" charset="0"/>
                <a:cs typeface="Linux Libertine" charset="0"/>
              </a:rPr>
              <a:t>Courtesy of Chris Re</a:t>
            </a:r>
            <a:endParaRPr lang="en-US" sz="1400" spc="5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72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58331" y="1082567"/>
            <a:ext cx="10860734" cy="2871348"/>
          </a:xfrm>
        </p:spPr>
        <p:txBody>
          <a:bodyPr>
            <a:normAutofit/>
          </a:bodyPr>
          <a:lstStyle/>
          <a:p>
            <a:r>
              <a:rPr lang="en-US" sz="8000" dirty="0" smtClean="0"/>
              <a:t>Stage 4 Review:</a:t>
            </a:r>
            <a:r>
              <a:rPr lang="en-US" sz="8000" dirty="0"/>
              <a:t/>
            </a:r>
            <a:br>
              <a:rPr lang="en-US" sz="8000" dirty="0"/>
            </a:br>
            <a:r>
              <a:rPr lang="en-US" sz="8000" dirty="0" err="1" smtClean="0"/>
              <a:t>B+tree</a:t>
            </a:r>
            <a:r>
              <a:rPr lang="en-US" sz="8000" dirty="0" smtClean="0"/>
              <a:t> Index</a:t>
            </a:r>
            <a:endParaRPr lang="en-US" sz="8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2145348" y="4723625"/>
            <a:ext cx="7886700" cy="771722"/>
          </a:xfrm>
        </p:spPr>
        <p:txBody>
          <a:bodyPr>
            <a:normAutofit/>
          </a:bodyPr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2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76894" y="4357637"/>
            <a:ext cx="10842171" cy="0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183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7" y="311239"/>
            <a:ext cx="11313226" cy="8938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Multiple tuples with Same Join Key: “Backup”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Start with sorted relations, and begin scan / merge…</a:t>
            </a:r>
          </a:p>
        </p:txBody>
      </p:sp>
      <p:sp>
        <p:nvSpPr>
          <p:cNvPr id="4" name="Can 3"/>
          <p:cNvSpPr/>
          <p:nvPr/>
        </p:nvSpPr>
        <p:spPr>
          <a:xfrm>
            <a:off x="2210655" y="2928938"/>
            <a:ext cx="3457575" cy="3568500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9" name="TextBox 8"/>
          <p:cNvSpPr txBox="1"/>
          <p:nvPr/>
        </p:nvSpPr>
        <p:spPr>
          <a:xfrm>
            <a:off x="3513542" y="2400008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093877" y="2928938"/>
            <a:ext cx="4259923" cy="2456273"/>
            <a:chOff x="7403799" y="1406844"/>
            <a:chExt cx="4259923" cy="2456273"/>
          </a:xfrm>
        </p:grpSpPr>
        <p:grpSp>
          <p:nvGrpSpPr>
            <p:cNvPr id="11" name="Group 10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Main Memory</a:t>
                </a:r>
                <a:endParaRPr lang="en-US" sz="24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/>
                  <a:t>Buffer</a:t>
                </a:r>
                <a:endParaRPr lang="en-US" sz="2400"/>
              </a:p>
            </p:txBody>
          </p:sp>
        </p:grpSp>
        <p:sp>
          <p:nvSpPr>
            <p:cNvPr id="12" name="Rounded Rectangle 11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ight Arrow 18"/>
          <p:cNvSpPr/>
          <p:nvPr/>
        </p:nvSpPr>
        <p:spPr>
          <a:xfrm>
            <a:off x="5806814" y="4444145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0800000">
            <a:off x="5806813" y="4895300"/>
            <a:ext cx="146147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818776" y="362110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R</a:t>
            </a:r>
            <a:endParaRPr lang="en-US" b="1" baseline="-25000" dirty="0"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87809" y="4348926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S</a:t>
            </a:r>
            <a:endParaRPr lang="en-US" b="1" baseline="-25000" dirty="0">
              <a:latin typeface="+mj-lt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2297163" y="4293583"/>
            <a:ext cx="3296832" cy="57438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3468538" y="4378443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3,g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531937" y="4377174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7,f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2311830" y="3513811"/>
            <a:ext cx="3296832" cy="57438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3483205" y="3598671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3,j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546604" y="3597402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5,b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234772" y="5164768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latin typeface="+mj-lt"/>
              </a:rPr>
              <a:t>Output</a:t>
            </a:r>
            <a:endParaRPr lang="en-US" b="1" baseline="-25000" dirty="0">
              <a:latin typeface="+mj-lt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2291836" y="5100825"/>
            <a:ext cx="3296832" cy="57438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475239" y="3621104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(0,j)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458897" y="4397815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(0,g)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537168" y="3604459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(0,b)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521613" y="4397815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(7,f)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437184" y="3577853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(0,a)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429218" y="4377174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(0,j)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429218" y="3601783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(0,a)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419191" y="4377174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(0,j)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44" name="Triangle 43"/>
          <p:cNvSpPr/>
          <p:nvPr/>
        </p:nvSpPr>
        <p:spPr>
          <a:xfrm rot="10800000">
            <a:off x="2796942" y="3254581"/>
            <a:ext cx="228601" cy="273161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riangle 52"/>
          <p:cNvSpPr/>
          <p:nvPr/>
        </p:nvSpPr>
        <p:spPr>
          <a:xfrm rot="10800000" flipV="1">
            <a:off x="2796941" y="4762423"/>
            <a:ext cx="228601" cy="273161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16200000">
            <a:off x="-2780921" y="3337970"/>
            <a:ext cx="59619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spc="500" dirty="0" smtClean="0">
                <a:solidFill>
                  <a:schemeClr val="bg1">
                    <a:lumMod val="65000"/>
                  </a:schemeClr>
                </a:solidFill>
                <a:latin typeface="Linux Libertine" charset="0"/>
                <a:ea typeface="Linux Libertine" charset="0"/>
                <a:cs typeface="Linux Libertine" charset="0"/>
              </a:rPr>
              <a:t>Courtesy of Chris Re</a:t>
            </a:r>
            <a:endParaRPr lang="en-US" sz="1400" spc="5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883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4.07407E-6 L 0.42709 0.150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54" y="7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1.11111E-6 L 0.52747 0.0377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67" y="187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1.85185E-6 L 0.08203 -0.0009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2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7" grpId="0" animBg="1"/>
      <p:bldP spid="5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Start with sorted relations, and begin scan / merge…</a:t>
            </a:r>
          </a:p>
        </p:txBody>
      </p:sp>
      <p:sp>
        <p:nvSpPr>
          <p:cNvPr id="4" name="Can 3"/>
          <p:cNvSpPr/>
          <p:nvPr/>
        </p:nvSpPr>
        <p:spPr>
          <a:xfrm>
            <a:off x="2210655" y="2928938"/>
            <a:ext cx="3457575" cy="3568500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9" name="TextBox 8"/>
          <p:cNvSpPr txBox="1"/>
          <p:nvPr/>
        </p:nvSpPr>
        <p:spPr>
          <a:xfrm>
            <a:off x="3513542" y="2400008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093877" y="2928938"/>
            <a:ext cx="4269563" cy="2456273"/>
            <a:chOff x="7403799" y="1406844"/>
            <a:chExt cx="4269563" cy="2456273"/>
          </a:xfrm>
        </p:grpSpPr>
        <p:grpSp>
          <p:nvGrpSpPr>
            <p:cNvPr id="11" name="Group 10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Main Memory</a:t>
                </a:r>
                <a:endParaRPr lang="en-US" sz="24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/>
                  <a:t>Buffer</a:t>
                </a:r>
                <a:endParaRPr lang="en-US" sz="2400"/>
              </a:p>
            </p:txBody>
          </p:sp>
        </p:grpSp>
        <p:sp>
          <p:nvSpPr>
            <p:cNvPr id="12" name="Rounded Rectangle 11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0266507" y="3009498"/>
              <a:ext cx="1406855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ight Arrow 18"/>
          <p:cNvSpPr/>
          <p:nvPr/>
        </p:nvSpPr>
        <p:spPr>
          <a:xfrm>
            <a:off x="5806814" y="4444145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0800000">
            <a:off x="5806813" y="4895300"/>
            <a:ext cx="146147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818776" y="362110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R</a:t>
            </a:r>
            <a:endParaRPr lang="en-US" b="1" baseline="-25000" dirty="0"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87809" y="4348926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S</a:t>
            </a:r>
            <a:endParaRPr lang="en-US" b="1" baseline="-25000" dirty="0">
              <a:latin typeface="+mj-lt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2297163" y="4293583"/>
            <a:ext cx="3296832" cy="57438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3468538" y="4378443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3,g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531937" y="4377174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7,f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2311830" y="3513811"/>
            <a:ext cx="3296832" cy="57438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3483205" y="3598671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3,j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546604" y="3597402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5,b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234772" y="5164768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latin typeface="+mj-lt"/>
              </a:rPr>
              <a:t>Output</a:t>
            </a:r>
            <a:endParaRPr lang="en-US" b="1" baseline="-25000" dirty="0">
              <a:latin typeface="+mj-lt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2291836" y="5100825"/>
            <a:ext cx="3296832" cy="57438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475239" y="3621104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(0,j)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458897" y="4397815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(0,g)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537168" y="3604459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(0,b)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521613" y="4397815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(7,f)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429218" y="3601783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(0,a)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620400" y="4613676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(0,a)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429218" y="4377174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(0,j)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831784" y="4613676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(0,j)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028596" y="4625156"/>
            <a:ext cx="129257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(0,a,j)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7" name="Title 1"/>
          <p:cNvSpPr>
            <a:spLocks noGrp="1"/>
          </p:cNvSpPr>
          <p:nvPr>
            <p:ph type="title"/>
          </p:nvPr>
        </p:nvSpPr>
        <p:spPr>
          <a:xfrm>
            <a:off x="439387" y="311239"/>
            <a:ext cx="11313226" cy="89653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Multiple tuples with Same Join Key: “Backup”</a:t>
            </a:r>
            <a:endParaRPr lang="en-US" sz="4000" dirty="0"/>
          </a:p>
        </p:txBody>
      </p:sp>
      <p:sp>
        <p:nvSpPr>
          <p:cNvPr id="58" name="Triangle 57"/>
          <p:cNvSpPr/>
          <p:nvPr/>
        </p:nvSpPr>
        <p:spPr>
          <a:xfrm rot="10800000">
            <a:off x="2791970" y="3286005"/>
            <a:ext cx="228601" cy="273161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riangle 58"/>
          <p:cNvSpPr/>
          <p:nvPr/>
        </p:nvSpPr>
        <p:spPr>
          <a:xfrm rot="10800000" flipV="1">
            <a:off x="3788770" y="4793847"/>
            <a:ext cx="228601" cy="273161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16200000">
            <a:off x="-2780921" y="3337970"/>
            <a:ext cx="59619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spc="500" dirty="0" smtClean="0">
                <a:solidFill>
                  <a:schemeClr val="bg1">
                    <a:lumMod val="65000"/>
                  </a:schemeClr>
                </a:solidFill>
                <a:latin typeface="Linux Libertine" charset="0"/>
                <a:ea typeface="Linux Libertine" charset="0"/>
                <a:cs typeface="Linux Libertine" charset="0"/>
              </a:rPr>
              <a:t>Courtesy of Chris Re</a:t>
            </a:r>
            <a:endParaRPr lang="en-US" sz="1400" spc="5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0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22222E-6 L -0.62422 0.0844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11" y="4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6" grpId="0" animBg="1"/>
      <p:bldP spid="56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Start with sorted relations, and begin scan / merge…</a:t>
            </a:r>
          </a:p>
        </p:txBody>
      </p:sp>
      <p:sp>
        <p:nvSpPr>
          <p:cNvPr id="4" name="Can 3"/>
          <p:cNvSpPr/>
          <p:nvPr/>
        </p:nvSpPr>
        <p:spPr>
          <a:xfrm>
            <a:off x="2210655" y="2928938"/>
            <a:ext cx="3457575" cy="3568500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9" name="TextBox 8"/>
          <p:cNvSpPr txBox="1"/>
          <p:nvPr/>
        </p:nvSpPr>
        <p:spPr>
          <a:xfrm>
            <a:off x="3513542" y="2400008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093877" y="2928938"/>
            <a:ext cx="4269563" cy="2456273"/>
            <a:chOff x="7403799" y="1406844"/>
            <a:chExt cx="4269563" cy="2456273"/>
          </a:xfrm>
        </p:grpSpPr>
        <p:grpSp>
          <p:nvGrpSpPr>
            <p:cNvPr id="11" name="Group 10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Main Memory</a:t>
                </a:r>
                <a:endParaRPr lang="en-US" sz="24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/>
                  <a:t>Buffer</a:t>
                </a:r>
                <a:endParaRPr lang="en-US" sz="2400"/>
              </a:p>
            </p:txBody>
          </p:sp>
        </p:grpSp>
        <p:sp>
          <p:nvSpPr>
            <p:cNvPr id="12" name="Rounded Rectangle 11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0266507" y="3009498"/>
              <a:ext cx="1406855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ight Arrow 18"/>
          <p:cNvSpPr/>
          <p:nvPr/>
        </p:nvSpPr>
        <p:spPr>
          <a:xfrm>
            <a:off x="5806814" y="4444145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0800000">
            <a:off x="5806813" y="4895300"/>
            <a:ext cx="146147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818776" y="362110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R</a:t>
            </a:r>
            <a:endParaRPr lang="en-US" b="1" baseline="-25000" dirty="0"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87809" y="4348926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S</a:t>
            </a:r>
            <a:endParaRPr lang="en-US" b="1" baseline="-25000" dirty="0">
              <a:latin typeface="+mj-lt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2297163" y="4293583"/>
            <a:ext cx="3296832" cy="57438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3468538" y="4378443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(0,g)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531937" y="4377174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7,f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2311830" y="3513811"/>
            <a:ext cx="3296832" cy="57438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3483205" y="3598671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(0,j)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546604" y="3597402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5,b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234772" y="5164768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latin typeface="+mj-lt"/>
              </a:rPr>
              <a:t>Output</a:t>
            </a:r>
            <a:endParaRPr lang="en-US" b="1" baseline="-25000" dirty="0">
              <a:latin typeface="+mj-lt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2291836" y="5100825"/>
            <a:ext cx="3296832" cy="57438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537168" y="3604459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(0,b)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521613" y="4397815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(7,f)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429218" y="3601783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(0,a)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620400" y="4613676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(0,a)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429218" y="4377174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(0,j)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429218" y="5196841"/>
            <a:ext cx="12537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(0,a,j)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0053996" y="4636852"/>
            <a:ext cx="1292571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(0,a,g)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458897" y="4397815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(0,g)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475135" y="3605715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(0,j)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8" name="Triangle 57"/>
          <p:cNvSpPr/>
          <p:nvPr/>
        </p:nvSpPr>
        <p:spPr>
          <a:xfrm rot="10800000">
            <a:off x="2791970" y="3286005"/>
            <a:ext cx="228601" cy="273161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riangle 60"/>
          <p:cNvSpPr/>
          <p:nvPr/>
        </p:nvSpPr>
        <p:spPr>
          <a:xfrm rot="10800000" flipV="1">
            <a:off x="3788770" y="4793847"/>
            <a:ext cx="228601" cy="273161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16200000">
            <a:off x="-2780921" y="3337970"/>
            <a:ext cx="59619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spc="500" dirty="0" smtClean="0">
                <a:solidFill>
                  <a:schemeClr val="bg1">
                    <a:lumMod val="65000"/>
                  </a:schemeClr>
                </a:solidFill>
                <a:latin typeface="Linux Libertine" charset="0"/>
                <a:ea typeface="Linux Libertine" charset="0"/>
                <a:cs typeface="Linux Libertine" charset="0"/>
              </a:rPr>
              <a:t>Courtesy of Chris Re</a:t>
            </a:r>
            <a:endParaRPr lang="en-US" sz="1400" spc="5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22</a:t>
            </a:fld>
            <a:endParaRPr lang="en-US" dirty="0"/>
          </a:p>
        </p:txBody>
      </p:sp>
      <p:sp>
        <p:nvSpPr>
          <p:cNvPr id="65" name="Title 1"/>
          <p:cNvSpPr txBox="1">
            <a:spLocks/>
          </p:cNvSpPr>
          <p:nvPr/>
        </p:nvSpPr>
        <p:spPr>
          <a:xfrm>
            <a:off x="439387" y="311239"/>
            <a:ext cx="11313226" cy="8938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mtClean="0"/>
              <a:t>Multiple tuples with Same Join Key: “Backup”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31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7037E-7 L 0.44414 0.0321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01" y="159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1.48148E-6 L 0.08203 -0.0009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2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07407E-6 L -0.51679 0.0817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846" y="4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1.11111E-6 L 0.33997 0.15023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92" y="750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4.07407E-6 L 0.08412 -0.00069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6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9" grpId="0" animBg="1"/>
      <p:bldP spid="59" grpId="1" animBg="1"/>
      <p:bldP spid="57" grpId="0" animBg="1"/>
      <p:bldP spid="57" grpId="1" animBg="1"/>
      <p:bldP spid="60" grpId="0" animBg="1"/>
      <p:bldP spid="58" grpId="0" animBg="1"/>
      <p:bldP spid="6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Start with sorted relations, and begin scan / merge…</a:t>
            </a:r>
          </a:p>
        </p:txBody>
      </p:sp>
      <p:sp>
        <p:nvSpPr>
          <p:cNvPr id="4" name="Can 3"/>
          <p:cNvSpPr/>
          <p:nvPr/>
        </p:nvSpPr>
        <p:spPr>
          <a:xfrm>
            <a:off x="2210655" y="2928938"/>
            <a:ext cx="3457575" cy="3568500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9" name="TextBox 8"/>
          <p:cNvSpPr txBox="1"/>
          <p:nvPr/>
        </p:nvSpPr>
        <p:spPr>
          <a:xfrm>
            <a:off x="3513542" y="2400008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093877" y="2928938"/>
            <a:ext cx="4259923" cy="2456273"/>
            <a:chOff x="7403799" y="1406844"/>
            <a:chExt cx="4259923" cy="2456273"/>
          </a:xfrm>
        </p:grpSpPr>
        <p:grpSp>
          <p:nvGrpSpPr>
            <p:cNvPr id="11" name="Group 10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Main Memory</a:t>
                </a:r>
                <a:endParaRPr lang="en-US" sz="24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/>
                  <a:t>Buffer</a:t>
                </a:r>
                <a:endParaRPr lang="en-US" sz="2400"/>
              </a:p>
            </p:txBody>
          </p:sp>
        </p:grpSp>
        <p:sp>
          <p:nvSpPr>
            <p:cNvPr id="12" name="Rounded Rectangle 11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ight Arrow 18"/>
          <p:cNvSpPr/>
          <p:nvPr/>
        </p:nvSpPr>
        <p:spPr>
          <a:xfrm>
            <a:off x="5806814" y="4444145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0800000">
            <a:off x="5806813" y="4895300"/>
            <a:ext cx="146147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818776" y="362110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R</a:t>
            </a:r>
            <a:endParaRPr lang="en-US" b="1" baseline="-25000" dirty="0"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87809" y="4348926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S</a:t>
            </a:r>
            <a:endParaRPr lang="en-US" b="1" baseline="-25000" dirty="0">
              <a:latin typeface="+mj-lt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2297163" y="4293583"/>
            <a:ext cx="3296832" cy="57438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3468538" y="4378443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0,g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531937" y="4377174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7,f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2311830" y="3513811"/>
            <a:ext cx="3296832" cy="57438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3483205" y="3598671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0</a:t>
            </a:r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,j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546604" y="3597402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5,b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234772" y="5164768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latin typeface="+mj-lt"/>
              </a:rPr>
              <a:t>Output</a:t>
            </a:r>
            <a:endParaRPr lang="en-US" b="1" baseline="-25000" dirty="0">
              <a:latin typeface="+mj-lt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2291836" y="5100825"/>
            <a:ext cx="3296832" cy="57438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475135" y="3605715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(0,j)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537168" y="3604459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(0,b)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521613" y="4397815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(7,f)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429218" y="3601783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(0,a)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429218" y="5196841"/>
            <a:ext cx="12537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(0,a,j)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458897" y="4397815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(0,g)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788371" y="5196841"/>
            <a:ext cx="1267084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(0,a,g)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620412" y="4636852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(0,j)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429218" y="4377174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(0,j)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436616" y="4384231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(0,j)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49" name="Triangle 48"/>
          <p:cNvSpPr/>
          <p:nvPr/>
        </p:nvSpPr>
        <p:spPr>
          <a:xfrm rot="10800000">
            <a:off x="3831278" y="3298695"/>
            <a:ext cx="228601" cy="273161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riangle 59"/>
          <p:cNvSpPr/>
          <p:nvPr/>
        </p:nvSpPr>
        <p:spPr>
          <a:xfrm rot="10800000" flipV="1">
            <a:off x="4909356" y="4831969"/>
            <a:ext cx="228601" cy="273161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2538891" y="4719322"/>
            <a:ext cx="2769709" cy="478583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 rot="16200000">
            <a:off x="-2780921" y="3337970"/>
            <a:ext cx="59619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spc="500" dirty="0" smtClean="0">
                <a:solidFill>
                  <a:schemeClr val="bg1">
                    <a:lumMod val="65000"/>
                  </a:schemeClr>
                </a:solidFill>
                <a:latin typeface="Linux Libertine" charset="0"/>
                <a:ea typeface="Linux Libertine" charset="0"/>
                <a:cs typeface="Linux Libertine" charset="0"/>
              </a:rPr>
              <a:t>Courtesy of Chris Re</a:t>
            </a:r>
            <a:endParaRPr lang="en-US" sz="1400" spc="5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23</a:t>
            </a:fld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5938757" y="5617747"/>
            <a:ext cx="6011222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  <a:sym typeface="Wingdings"/>
              </a:rPr>
              <a:t>Have to “backup” in the scan of S and read tuple </a:t>
            </a:r>
            <a:r>
              <a:rPr lang="en-US" sz="3200" smtClean="0">
                <a:latin typeface="+mj-lt"/>
                <a:sym typeface="Wingdings"/>
              </a:rPr>
              <a:t>we’ve already read!</a:t>
            </a:r>
            <a:endParaRPr lang="en-US" sz="3200" b="1" i="1" dirty="0">
              <a:latin typeface="+mj-lt"/>
            </a:endParaRPr>
          </a:p>
        </p:txBody>
      </p:sp>
      <p:sp>
        <p:nvSpPr>
          <p:cNvPr id="67" name="Title 1"/>
          <p:cNvSpPr>
            <a:spLocks noGrp="1"/>
          </p:cNvSpPr>
          <p:nvPr>
            <p:ph type="title"/>
          </p:nvPr>
        </p:nvSpPr>
        <p:spPr>
          <a:xfrm>
            <a:off x="439387" y="311239"/>
            <a:ext cx="11313226" cy="8938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Multiple tuples with Same Join Key: “Backup”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2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2.96296E-6 L -0.17253 2.96296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33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1.48148E-6 L 0.52748 0.0365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67" y="1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60" grpId="0" animBg="1"/>
      <p:bldP spid="2" grpId="0" animBg="1"/>
      <p:bldP spid="5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At best, no backup </a:t>
            </a:r>
            <a:r>
              <a:rPr lang="en-US" sz="3600" dirty="0" smtClean="0">
                <a:sym typeface="Wingdings"/>
              </a:rPr>
              <a:t> scan takes </a:t>
            </a:r>
            <a:r>
              <a:rPr lang="en-US" sz="3600" b="1" dirty="0" smtClean="0">
                <a:sym typeface="Wingdings"/>
              </a:rPr>
              <a:t>N</a:t>
            </a:r>
            <a:r>
              <a:rPr lang="en-US" sz="3600" b="1" baseline="-25000" dirty="0" smtClean="0">
                <a:sym typeface="Wingdings"/>
              </a:rPr>
              <a:t>R</a:t>
            </a:r>
            <a:r>
              <a:rPr lang="en-US" sz="3600" b="1" dirty="0" smtClean="0">
                <a:solidFill>
                  <a:srgbClr val="FF0000"/>
                </a:solidFill>
                <a:sym typeface="Wingdings"/>
              </a:rPr>
              <a:t>+</a:t>
            </a:r>
            <a:r>
              <a:rPr lang="en-US" sz="3600" b="1" dirty="0" smtClean="0">
                <a:sym typeface="Wingdings"/>
              </a:rPr>
              <a:t>N</a:t>
            </a:r>
            <a:r>
              <a:rPr lang="en-US" sz="3600" b="1" baseline="-25000" dirty="0" smtClean="0">
                <a:sym typeface="Wingdings"/>
              </a:rPr>
              <a:t>S</a:t>
            </a:r>
            <a:r>
              <a:rPr lang="en-US" sz="3600" b="1" dirty="0" smtClean="0">
                <a:sym typeface="Wingdings"/>
              </a:rPr>
              <a:t> </a:t>
            </a:r>
            <a:r>
              <a:rPr lang="en-US" sz="3600" dirty="0" smtClean="0">
                <a:sym typeface="Wingdings"/>
              </a:rPr>
              <a:t>reads</a:t>
            </a:r>
            <a:endParaRPr lang="en-US" sz="3600" dirty="0">
              <a:sym typeface="Wingdings"/>
            </a:endParaRPr>
          </a:p>
          <a:p>
            <a:pPr lvl="1"/>
            <a:r>
              <a:rPr lang="en-US" sz="3200" dirty="0" smtClean="0"/>
              <a:t>e.g. if no duplicate values in join attribute</a:t>
            </a:r>
            <a:endParaRPr lang="en-US" sz="3200" dirty="0"/>
          </a:p>
          <a:p>
            <a:r>
              <a:rPr lang="en-US" sz="3600" dirty="0" smtClean="0"/>
              <a:t>At worst, e.g. full backup each time </a:t>
            </a:r>
            <a:r>
              <a:rPr lang="en-US" sz="3600" dirty="0">
                <a:sym typeface="Wingdings"/>
              </a:rPr>
              <a:t></a:t>
            </a:r>
            <a:r>
              <a:rPr lang="en-US" sz="3600" dirty="0" smtClean="0"/>
              <a:t> scan could take </a:t>
            </a:r>
            <a:r>
              <a:rPr lang="en-US" sz="3600" b="1" dirty="0" smtClean="0">
                <a:sym typeface="Wingdings"/>
              </a:rPr>
              <a:t>N</a:t>
            </a:r>
            <a:r>
              <a:rPr lang="en-US" sz="3600" b="1" baseline="-25000" dirty="0" smtClean="0">
                <a:sym typeface="Wingdings"/>
              </a:rPr>
              <a:t>R</a:t>
            </a:r>
            <a:r>
              <a:rPr lang="en-US" sz="3600" b="1" dirty="0" smtClean="0">
                <a:solidFill>
                  <a:srgbClr val="FF0000"/>
                </a:solidFill>
                <a:sym typeface="Wingdings"/>
              </a:rPr>
              <a:t>*</a:t>
            </a:r>
            <a:r>
              <a:rPr lang="en-US" sz="3600" b="1" dirty="0" smtClean="0">
                <a:sym typeface="Wingdings"/>
              </a:rPr>
              <a:t>N</a:t>
            </a:r>
            <a:r>
              <a:rPr lang="en-US" sz="3600" b="1" baseline="-25000" dirty="0" smtClean="0">
                <a:sym typeface="Wingdings"/>
              </a:rPr>
              <a:t>S</a:t>
            </a:r>
            <a:r>
              <a:rPr lang="en-US" sz="3600" b="1" dirty="0" smtClean="0"/>
              <a:t> </a:t>
            </a:r>
            <a:r>
              <a:rPr lang="en-US" sz="3600" dirty="0" smtClean="0"/>
              <a:t>reads!</a:t>
            </a:r>
          </a:p>
          <a:p>
            <a:pPr lvl="1"/>
            <a:r>
              <a:rPr lang="en-US" sz="3200" dirty="0" smtClean="0"/>
              <a:t>e.g</a:t>
            </a:r>
            <a:r>
              <a:rPr lang="en-US" sz="3200" dirty="0"/>
              <a:t>.</a:t>
            </a:r>
            <a:r>
              <a:rPr lang="en-US" sz="3200" dirty="0" smtClean="0"/>
              <a:t> if </a:t>
            </a:r>
            <a:r>
              <a:rPr lang="en-US" sz="3200" i="1" dirty="0" smtClean="0"/>
              <a:t>all </a:t>
            </a:r>
            <a:r>
              <a:rPr lang="en-US" sz="3200" dirty="0" smtClean="0"/>
              <a:t>duplicate values in join attribute, i.e. all tuples in R and S have the same value for the join attribute</a:t>
            </a:r>
          </a:p>
          <a:p>
            <a:pPr lvl="1"/>
            <a:r>
              <a:rPr lang="en-US" sz="3200" dirty="0" smtClean="0"/>
              <a:t>Roughly: For each page of R, we’ll have to </a:t>
            </a:r>
            <a:r>
              <a:rPr lang="en-US" sz="3200" i="1" dirty="0" smtClean="0"/>
              <a:t>back up </a:t>
            </a:r>
            <a:r>
              <a:rPr lang="en-US" sz="3200" dirty="0" smtClean="0"/>
              <a:t>and read each page of S…</a:t>
            </a:r>
            <a:endParaRPr lang="en-US" sz="3200" dirty="0"/>
          </a:p>
          <a:p>
            <a:r>
              <a:rPr lang="en-US" sz="3600" dirty="0" smtClean="0"/>
              <a:t>Often not that </a:t>
            </a:r>
            <a:r>
              <a:rPr lang="en-US" sz="3600" smtClean="0"/>
              <a:t>bad however</a:t>
            </a:r>
            <a:endParaRPr lang="en-US" sz="3600" dirty="0" smtClean="0"/>
          </a:p>
        </p:txBody>
      </p:sp>
      <p:sp>
        <p:nvSpPr>
          <p:cNvPr id="10" name="Rectangle 9"/>
          <p:cNvSpPr/>
          <p:nvPr/>
        </p:nvSpPr>
        <p:spPr>
          <a:xfrm rot="16200000">
            <a:off x="-2780921" y="3337970"/>
            <a:ext cx="59619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spc="500" dirty="0" smtClean="0">
                <a:solidFill>
                  <a:schemeClr val="bg1">
                    <a:lumMod val="65000"/>
                  </a:schemeClr>
                </a:solidFill>
                <a:latin typeface="Linux Libertine" charset="0"/>
                <a:ea typeface="Linux Libertine" charset="0"/>
                <a:cs typeface="Linux Libertine" charset="0"/>
              </a:rPr>
              <a:t>Courtesy of Chris Re</a:t>
            </a:r>
            <a:endParaRPr lang="en-US" sz="1400" spc="5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89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39388" y="1389412"/>
            <a:ext cx="5425384" cy="496693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/>
              <a:t>Height-balanced (dynamic) tree structure</a:t>
            </a:r>
          </a:p>
          <a:p>
            <a:pPr>
              <a:lnSpc>
                <a:spcPct val="100000"/>
              </a:lnSpc>
            </a:pPr>
            <a:r>
              <a:rPr lang="en-US" sz="4000" dirty="0"/>
              <a:t>Insert/delete at </a:t>
            </a:r>
            <a:r>
              <a:rPr lang="en-US" sz="4000" i="1" dirty="0" err="1"/>
              <a:t>log</a:t>
            </a:r>
            <a:r>
              <a:rPr lang="en-US" sz="4000" i="1" baseline="-25000" dirty="0" err="1"/>
              <a:t>F</a:t>
            </a:r>
            <a:r>
              <a:rPr lang="en-US" sz="4000" i="1" dirty="0"/>
              <a:t> N</a:t>
            </a:r>
            <a:r>
              <a:rPr lang="en-US" sz="4000" dirty="0"/>
              <a:t> </a:t>
            </a:r>
            <a:r>
              <a:rPr lang="en-US" sz="4000" dirty="0" smtClean="0"/>
              <a:t>cost</a:t>
            </a:r>
          </a:p>
          <a:p>
            <a:pPr lvl="1">
              <a:lnSpc>
                <a:spcPct val="100000"/>
              </a:lnSpc>
            </a:pPr>
            <a:r>
              <a:rPr lang="en-US" sz="3600" i="1" dirty="0" smtClean="0"/>
              <a:t>F</a:t>
            </a:r>
            <a:r>
              <a:rPr lang="en-US" sz="3600" dirty="0" smtClean="0"/>
              <a:t> </a:t>
            </a:r>
            <a:r>
              <a:rPr lang="en-US" sz="3600" dirty="0"/>
              <a:t>= </a:t>
            </a:r>
            <a:r>
              <a:rPr lang="en-US" sz="3600" dirty="0" smtClean="0"/>
              <a:t>fan-out</a:t>
            </a:r>
            <a:r>
              <a:rPr lang="en-US" sz="3600" dirty="0"/>
              <a:t>, </a:t>
            </a:r>
            <a:r>
              <a:rPr lang="en-US" sz="3600" i="1" dirty="0"/>
              <a:t>N</a:t>
            </a:r>
            <a:r>
              <a:rPr lang="en-US" sz="3600" dirty="0"/>
              <a:t> = </a:t>
            </a:r>
            <a:r>
              <a:rPr lang="en-US" sz="3600" dirty="0" smtClean="0"/>
              <a:t>#leaf pages</a:t>
            </a:r>
          </a:p>
          <a:p>
            <a:pPr>
              <a:lnSpc>
                <a:spcPct val="100000"/>
              </a:lnSpc>
            </a:pPr>
            <a:r>
              <a:rPr lang="en-US" sz="4000" dirty="0" smtClean="0"/>
              <a:t>Each node contains </a:t>
            </a:r>
            <a:r>
              <a:rPr lang="en-US" sz="4000" i="1" dirty="0" smtClean="0"/>
              <a:t>d </a:t>
            </a:r>
            <a:r>
              <a:rPr lang="en-US" sz="4000" dirty="0" smtClean="0"/>
              <a:t>≤ m ≤ 2</a:t>
            </a:r>
            <a:r>
              <a:rPr lang="en-US" sz="4000" i="1" dirty="0" smtClean="0"/>
              <a:t>d</a:t>
            </a:r>
            <a:r>
              <a:rPr lang="en-US" sz="4000" dirty="0" smtClean="0"/>
              <a:t> entries </a:t>
            </a:r>
            <a:r>
              <a:rPr lang="en-US" sz="4000" dirty="0"/>
              <a:t>(except for </a:t>
            </a:r>
            <a:r>
              <a:rPr lang="en-US" sz="4000" dirty="0" smtClean="0"/>
              <a:t>root where 1</a:t>
            </a:r>
            <a:r>
              <a:rPr lang="en-US" sz="4000" i="1" dirty="0"/>
              <a:t> </a:t>
            </a:r>
            <a:r>
              <a:rPr lang="en-US" sz="4000" dirty="0"/>
              <a:t>≤ m ≤ 2</a:t>
            </a:r>
            <a:r>
              <a:rPr lang="en-US" sz="4000" i="1" dirty="0"/>
              <a:t>d</a:t>
            </a:r>
            <a:r>
              <a:rPr lang="en-US" sz="4000" dirty="0" smtClean="0"/>
              <a:t>)</a:t>
            </a:r>
          </a:p>
          <a:p>
            <a:pPr lvl="1">
              <a:lnSpc>
                <a:spcPct val="100000"/>
              </a:lnSpc>
            </a:pPr>
            <a:r>
              <a:rPr lang="en-US" sz="3600" dirty="0" smtClean="0"/>
              <a:t>i.e. minimum </a:t>
            </a:r>
            <a:r>
              <a:rPr lang="en-US" sz="3600" dirty="0"/>
              <a:t>50% </a:t>
            </a:r>
            <a:r>
              <a:rPr lang="en-US" sz="3600" dirty="0" smtClean="0"/>
              <a:t>occupancy</a:t>
            </a:r>
          </a:p>
          <a:p>
            <a:pPr lvl="1">
              <a:lnSpc>
                <a:spcPct val="100000"/>
              </a:lnSpc>
            </a:pPr>
            <a:r>
              <a:rPr lang="en-US" sz="3600" i="1" dirty="0" smtClean="0"/>
              <a:t>d</a:t>
            </a:r>
            <a:r>
              <a:rPr lang="en-US" sz="3600" dirty="0" smtClean="0"/>
              <a:t> is called the </a:t>
            </a:r>
            <a:r>
              <a:rPr lang="en-US" sz="3600" i="1" dirty="0" smtClean="0"/>
              <a:t>order </a:t>
            </a:r>
            <a:r>
              <a:rPr lang="en-US" sz="3600" dirty="0" smtClean="0"/>
              <a:t>of the tree</a:t>
            </a:r>
          </a:p>
          <a:p>
            <a:pPr>
              <a:lnSpc>
                <a:spcPct val="100000"/>
              </a:lnSpc>
            </a:pPr>
            <a:r>
              <a:rPr lang="en-US" sz="4000" dirty="0" smtClean="0"/>
              <a:t>Supports equality and range searches efficiently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8" y="217153"/>
            <a:ext cx="11313224" cy="946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smtClean="0"/>
              <a:t>Recap: </a:t>
            </a:r>
            <a:r>
              <a:rPr lang="en-US" sz="4800" dirty="0" err="1" smtClean="0"/>
              <a:t>B+tree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3</a:t>
            </a:fld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5864356" y="2171085"/>
            <a:ext cx="5888256" cy="2779719"/>
            <a:chOff x="5839881" y="2325707"/>
            <a:chExt cx="5888256" cy="2779719"/>
          </a:xfrm>
        </p:grpSpPr>
        <p:sp>
          <p:nvSpPr>
            <p:cNvPr id="6" name="Rectangle 124"/>
            <p:cNvSpPr>
              <a:spLocks noChangeArrowheads="1"/>
            </p:cNvSpPr>
            <p:nvPr/>
          </p:nvSpPr>
          <p:spPr bwMode="auto">
            <a:xfrm>
              <a:off x="5839881" y="3270772"/>
              <a:ext cx="1593328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r>
                <a:rPr lang="en-US" altLang="en-US" sz="1600" dirty="0" smtClean="0">
                  <a:solidFill>
                    <a:srgbClr val="AA031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Non-leaf nodes</a:t>
              </a:r>
              <a:endParaRPr lang="en-US" altLang="en-US" sz="1600" dirty="0">
                <a:solidFill>
                  <a:srgbClr val="AA031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7" name="Rectangle 126"/>
            <p:cNvSpPr>
              <a:spLocks noChangeArrowheads="1"/>
            </p:cNvSpPr>
            <p:nvPr/>
          </p:nvSpPr>
          <p:spPr bwMode="auto">
            <a:xfrm>
              <a:off x="5839881" y="4756019"/>
              <a:ext cx="1087877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r>
                <a:rPr lang="en-US" altLang="en-US" sz="1600" dirty="0">
                  <a:solidFill>
                    <a:srgbClr val="AA031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L</a:t>
              </a:r>
              <a:r>
                <a:rPr lang="en-US" altLang="en-US" sz="1600" dirty="0" smtClean="0">
                  <a:solidFill>
                    <a:srgbClr val="AA031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eaf nodes</a:t>
              </a:r>
              <a:endParaRPr lang="en-US" altLang="en-US" sz="1600" dirty="0">
                <a:solidFill>
                  <a:srgbClr val="AA031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8" name="Rectangle 126"/>
            <p:cNvSpPr>
              <a:spLocks noChangeArrowheads="1"/>
            </p:cNvSpPr>
            <p:nvPr/>
          </p:nvSpPr>
          <p:spPr bwMode="auto">
            <a:xfrm>
              <a:off x="8974048" y="2325707"/>
              <a:ext cx="1087877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600" dirty="0" smtClean="0">
                  <a:solidFill>
                    <a:srgbClr val="AA0311"/>
                  </a:solidFill>
                  <a:latin typeface="Linux Libertine" charset="0"/>
                  <a:ea typeface="Linux Libertine" charset="0"/>
                  <a:cs typeface="Linux Libertine" charset="0"/>
                </a:rPr>
                <a:t>Root node</a:t>
              </a:r>
              <a:endParaRPr lang="en-US" altLang="en-US" sz="1600" dirty="0">
                <a:solidFill>
                  <a:srgbClr val="AA0311"/>
                </a:solidFill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9216775" y="2726705"/>
              <a:ext cx="605247" cy="30094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mpd="sng">
              <a:solidFill>
                <a:schemeClr val="tx1"/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952736" y="3562038"/>
              <a:ext cx="605247" cy="30094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mpd="sng">
              <a:solidFill>
                <a:schemeClr val="tx1"/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483983" y="3562976"/>
              <a:ext cx="605247" cy="30094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mpd="sng">
              <a:solidFill>
                <a:schemeClr val="tx1"/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cxnSp>
          <p:nvCxnSpPr>
            <p:cNvPr id="12" name="Straight Arrow Connector 11"/>
            <p:cNvCxnSpPr>
              <a:endCxn id="10" idx="0"/>
            </p:cNvCxnSpPr>
            <p:nvPr/>
          </p:nvCxnSpPr>
          <p:spPr>
            <a:xfrm flipH="1">
              <a:off x="8255360" y="3036897"/>
              <a:ext cx="1124775" cy="52514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endCxn id="11" idx="0"/>
            </p:cNvCxnSpPr>
            <p:nvPr/>
          </p:nvCxnSpPr>
          <p:spPr>
            <a:xfrm>
              <a:off x="9661831" y="3036897"/>
              <a:ext cx="1124776" cy="52607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5883051" y="4331806"/>
              <a:ext cx="5845086" cy="1926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6969841" y="4791066"/>
              <a:ext cx="605247" cy="30094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mpd="sng">
              <a:solidFill>
                <a:schemeClr val="tx1"/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952736" y="4791066"/>
              <a:ext cx="605247" cy="30094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mpd="sng">
              <a:solidFill>
                <a:schemeClr val="tx1"/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8904500" y="4794691"/>
              <a:ext cx="605247" cy="30094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mpd="sng">
              <a:solidFill>
                <a:schemeClr val="tx1"/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9994615" y="4794440"/>
              <a:ext cx="605247" cy="30094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mpd="sng">
              <a:solidFill>
                <a:schemeClr val="tx1"/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0965583" y="4804484"/>
              <a:ext cx="605247" cy="30094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mpd="sng">
              <a:solidFill>
                <a:schemeClr val="tx1"/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cxnSp>
          <p:nvCxnSpPr>
            <p:cNvPr id="20" name="Straight Arrow Connector 19"/>
            <p:cNvCxnSpPr>
              <a:endCxn id="15" idx="0"/>
            </p:cNvCxnSpPr>
            <p:nvPr/>
          </p:nvCxnSpPr>
          <p:spPr>
            <a:xfrm flipH="1">
              <a:off x="7272465" y="3862980"/>
              <a:ext cx="813675" cy="92808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0" idx="2"/>
              <a:endCxn id="16" idx="0"/>
            </p:cNvCxnSpPr>
            <p:nvPr/>
          </p:nvCxnSpPr>
          <p:spPr>
            <a:xfrm>
              <a:off x="8255360" y="3862980"/>
              <a:ext cx="0" cy="92808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endCxn id="17" idx="0"/>
            </p:cNvCxnSpPr>
            <p:nvPr/>
          </p:nvCxnSpPr>
          <p:spPr>
            <a:xfrm>
              <a:off x="8453094" y="3863845"/>
              <a:ext cx="754030" cy="93084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endCxn id="18" idx="0"/>
            </p:cNvCxnSpPr>
            <p:nvPr/>
          </p:nvCxnSpPr>
          <p:spPr>
            <a:xfrm flipH="1">
              <a:off x="10297239" y="3862980"/>
              <a:ext cx="365721" cy="93146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endCxn id="19" idx="0"/>
            </p:cNvCxnSpPr>
            <p:nvPr/>
          </p:nvCxnSpPr>
          <p:spPr>
            <a:xfrm>
              <a:off x="10937203" y="3862980"/>
              <a:ext cx="331004" cy="94150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7584111" y="4941537"/>
              <a:ext cx="36862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8561127" y="4945162"/>
              <a:ext cx="34337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9522625" y="4944911"/>
              <a:ext cx="47199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H="1">
              <a:off x="10607632" y="4954955"/>
              <a:ext cx="357951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126"/>
          <p:cNvSpPr>
            <a:spLocks noChangeArrowheads="1"/>
          </p:cNvSpPr>
          <p:nvPr/>
        </p:nvSpPr>
        <p:spPr bwMode="auto">
          <a:xfrm>
            <a:off x="5931577" y="1875262"/>
            <a:ext cx="2842665" cy="82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en-US" sz="1600" b="1" dirty="0" smtClean="0">
                <a:latin typeface="Linux Libertine" charset="0"/>
                <a:ea typeface="Linux Libertine" charset="0"/>
                <a:cs typeface="Linux Libertine" charset="0"/>
              </a:rPr>
              <a:t>Index entries </a:t>
            </a:r>
            <a:endParaRPr lang="en-US" altLang="en-US" sz="1600" b="1" dirty="0">
              <a:latin typeface="Linux Libertine" charset="0"/>
              <a:ea typeface="Linux Libertine" charset="0"/>
              <a:cs typeface="Linux Libertine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altLang="en-US" sz="1600" dirty="0" smtClean="0">
                <a:latin typeface="Linux Libertine" charset="0"/>
                <a:ea typeface="Linux Libertine" charset="0"/>
                <a:cs typeface="Linux Libertine" charset="0"/>
              </a:rPr>
              <a:t>In all the non-leaf </a:t>
            </a:r>
            <a:r>
              <a:rPr lang="en-US" altLang="en-US" sz="1600" dirty="0">
                <a:latin typeface="Linux Libertine" charset="0"/>
                <a:ea typeface="Linux Libertine" charset="0"/>
                <a:cs typeface="Linux Libertine" charset="0"/>
              </a:rPr>
              <a:t>nodes </a:t>
            </a:r>
          </a:p>
          <a:p>
            <a:pPr marL="285750" indent="-285750">
              <a:buFont typeface="Arial" charset="0"/>
              <a:buChar char="•"/>
            </a:pPr>
            <a:r>
              <a:rPr lang="en-US" altLang="en-US" sz="1600" dirty="0">
                <a:latin typeface="Linux Libertine" charset="0"/>
                <a:ea typeface="Linux Libertine" charset="0"/>
                <a:cs typeface="Linux Libertine" charset="0"/>
              </a:rPr>
              <a:t>(search key value, </a:t>
            </a:r>
            <a:r>
              <a:rPr lang="en-US" altLang="en-US" sz="1600" dirty="0" err="1" smtClean="0">
                <a:latin typeface="Linux Libertine" charset="0"/>
                <a:ea typeface="Linux Libertine" charset="0"/>
                <a:cs typeface="Linux Libertine" charset="0"/>
              </a:rPr>
              <a:t>pid</a:t>
            </a:r>
            <a:r>
              <a:rPr lang="en-US" altLang="en-US" sz="1600" dirty="0" smtClean="0">
                <a:latin typeface="Linux Libertine" charset="0"/>
                <a:ea typeface="Linux Libertine" charset="0"/>
                <a:cs typeface="Linux Libertine" charset="0"/>
              </a:rPr>
              <a:t>)</a:t>
            </a:r>
            <a:endParaRPr lang="en-US" altLang="en-US" sz="16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864125" y="1524754"/>
            <a:ext cx="23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Linux Libertine" charset="0"/>
                <a:ea typeface="Linux Libertine" charset="0"/>
                <a:cs typeface="Linux Libertine" charset="0"/>
              </a:rPr>
              <a:t>Each node corresponds to a disk page</a:t>
            </a:r>
            <a:endParaRPr lang="en-US" i="1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096000" y="5063758"/>
            <a:ext cx="486567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600" b="1" dirty="0">
                <a:latin typeface="Linux Libertine" charset="0"/>
                <a:ea typeface="Linux Libertine" charset="0"/>
                <a:cs typeface="Linux Libertine" charset="0"/>
              </a:rPr>
              <a:t>Data entries </a:t>
            </a:r>
          </a:p>
          <a:p>
            <a:pPr marL="285750" indent="-285750">
              <a:buFont typeface="Arial" charset="0"/>
              <a:buChar char="•"/>
            </a:pPr>
            <a:r>
              <a:rPr lang="en-US" altLang="en-US" sz="1600" dirty="0">
                <a:latin typeface="Linux Libertine" charset="0"/>
                <a:ea typeface="Linux Libertine" charset="0"/>
                <a:cs typeface="Linux Libertine" charset="0"/>
              </a:rPr>
              <a:t>Exist </a:t>
            </a:r>
            <a:r>
              <a:rPr lang="en-US" altLang="en-US" sz="1600" i="1" dirty="0">
                <a:latin typeface="Linux Libertine" charset="0"/>
                <a:ea typeface="Linux Libertine" charset="0"/>
                <a:cs typeface="Linux Libertine" charset="0"/>
              </a:rPr>
              <a:t>only</a:t>
            </a:r>
            <a:r>
              <a:rPr lang="en-US" altLang="en-US" sz="1600" dirty="0">
                <a:latin typeface="Linux Libertine" charset="0"/>
                <a:ea typeface="Linux Libertine" charset="0"/>
                <a:cs typeface="Linux Libertine" charset="0"/>
              </a:rPr>
              <a:t> in the leaf nodes</a:t>
            </a:r>
          </a:p>
          <a:p>
            <a:pPr marL="285750" indent="-285750">
              <a:buFont typeface="Arial" charset="0"/>
              <a:buChar char="•"/>
            </a:pPr>
            <a:r>
              <a:rPr lang="en-US" altLang="en-US" sz="1600" dirty="0">
                <a:latin typeface="Linux Libertine" charset="0"/>
                <a:ea typeface="Linux Libertine" charset="0"/>
                <a:cs typeface="Linux Libertine" charset="0"/>
              </a:rPr>
              <a:t>(search key value, rid</a:t>
            </a:r>
            <a:r>
              <a:rPr lang="en-US" altLang="en-US" sz="1600" dirty="0" smtClean="0">
                <a:latin typeface="Linux Libertine" charset="0"/>
                <a:ea typeface="Linux Libertine" charset="0"/>
                <a:cs typeface="Linux Libertine" charset="0"/>
              </a:rPr>
              <a:t>) or (search </a:t>
            </a:r>
            <a:r>
              <a:rPr lang="en-US" altLang="en-US" sz="1600" dirty="0">
                <a:latin typeface="Linux Libertine" charset="0"/>
                <a:ea typeface="Linux Libertine" charset="0"/>
                <a:cs typeface="Linux Libertine" charset="0"/>
              </a:rPr>
              <a:t>key value, </a:t>
            </a:r>
            <a:r>
              <a:rPr lang="en-US" altLang="en-US" sz="1600" dirty="0" smtClean="0">
                <a:latin typeface="Linux Libertine" charset="0"/>
                <a:ea typeface="Linux Libertine" charset="0"/>
                <a:cs typeface="Linux Libertine" charset="0"/>
              </a:rPr>
              <a:t>record)</a:t>
            </a:r>
          </a:p>
          <a:p>
            <a:pPr marL="285750" indent="-285750">
              <a:buFont typeface="Arial" charset="0"/>
              <a:buChar char="•"/>
            </a:pPr>
            <a:r>
              <a:rPr lang="en-US" altLang="en-US" sz="1600" dirty="0" smtClean="0">
                <a:latin typeface="Linux Libertine" charset="0"/>
                <a:ea typeface="Linux Libertine" charset="0"/>
                <a:cs typeface="Linux Libertine" charset="0"/>
              </a:rPr>
              <a:t>Are sorted according to the search key</a:t>
            </a:r>
            <a:endParaRPr lang="en-US" sz="1600" dirty="0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10475323" y="1958782"/>
            <a:ext cx="1303713" cy="1077218"/>
          </a:xfrm>
          <a:prstGeom prst="rect">
            <a:avLst/>
          </a:prstGeom>
          <a:solidFill>
            <a:srgbClr val="FAE4D7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4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1600" dirty="0" smtClean="0"/>
              <a:t>Think about page and </a:t>
            </a:r>
            <a:r>
              <a:rPr lang="en-US" sz="1600" smtClean="0"/>
              <a:t>record organization</a:t>
            </a:r>
            <a:endParaRPr lang="en-US" sz="1600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86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8" y="217153"/>
            <a:ext cx="11313224" cy="946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err="1" smtClean="0"/>
              <a:t>B+tree</a:t>
            </a:r>
            <a:r>
              <a:rPr lang="en-US" sz="4800" dirty="0" smtClean="0"/>
              <a:t> Node/Page Formats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/>
          </p:nvPr>
        </p:nvGraphicFramePr>
        <p:xfrm>
          <a:off x="2731659" y="1751419"/>
          <a:ext cx="8122052" cy="703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750"/>
                <a:gridCol w="1168798"/>
                <a:gridCol w="723064"/>
                <a:gridCol w="1147484"/>
                <a:gridCol w="1427551"/>
                <a:gridCol w="735724"/>
                <a:gridCol w="1177158"/>
                <a:gridCol w="1040523"/>
              </a:tblGrid>
              <a:tr h="703369"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P</a:t>
                      </a:r>
                      <a:r>
                        <a:rPr lang="en-US" sz="3600" b="0" baseline="-250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</a:t>
                      </a:r>
                      <a:endParaRPr lang="en-US" sz="3600" b="0" baseline="-250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K</a:t>
                      </a:r>
                      <a:r>
                        <a:rPr lang="en-US" sz="3600" b="0" baseline="-250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</a:t>
                      </a:r>
                      <a:endParaRPr lang="en-US" sz="3600" b="0" baseline="-250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P</a:t>
                      </a:r>
                      <a:r>
                        <a:rPr lang="en-US" sz="3600" b="0" baseline="-250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</a:t>
                      </a:r>
                      <a:endParaRPr lang="en-US" sz="3600" b="0" baseline="-250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K</a:t>
                      </a:r>
                      <a:r>
                        <a:rPr lang="en-US" sz="3600" b="0" baseline="-250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</a:t>
                      </a:r>
                      <a:endParaRPr lang="en-US" sz="3600" b="0" baseline="-250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3600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…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P</a:t>
                      </a:r>
                      <a:r>
                        <a:rPr lang="en-US" sz="3600" b="0" baseline="-250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m</a:t>
                      </a:r>
                      <a:endParaRPr lang="en-US" sz="3600" b="0" baseline="-250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K</a:t>
                      </a:r>
                      <a:r>
                        <a:rPr lang="en-US" sz="3600" b="0" baseline="-250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m</a:t>
                      </a:r>
                      <a:endParaRPr lang="en-US" sz="3600" b="0" baseline="-250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P</a:t>
                      </a:r>
                      <a:r>
                        <a:rPr lang="en-US" sz="3600" b="0" baseline="-2500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m+1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/>
          </p:nvPr>
        </p:nvGraphicFramePr>
        <p:xfrm>
          <a:off x="2360558" y="4162930"/>
          <a:ext cx="8864254" cy="703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967"/>
                <a:gridCol w="704967"/>
                <a:gridCol w="1174156"/>
                <a:gridCol w="726379"/>
                <a:gridCol w="1152745"/>
                <a:gridCol w="1434096"/>
                <a:gridCol w="739096"/>
                <a:gridCol w="1182555"/>
                <a:gridCol w="1045293"/>
              </a:tblGrid>
              <a:tr h="7033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P</a:t>
                      </a:r>
                      <a:r>
                        <a:rPr lang="en-US" sz="3600" b="0" baseline="-250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R</a:t>
                      </a:r>
                      <a:r>
                        <a:rPr lang="en-US" sz="3600" b="0" baseline="-250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</a:t>
                      </a:r>
                      <a:endParaRPr lang="en-US" sz="3600" b="0" baseline="-250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K</a:t>
                      </a:r>
                      <a:r>
                        <a:rPr lang="en-US" sz="3600" b="0" baseline="-250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</a:t>
                      </a:r>
                      <a:endParaRPr lang="en-US" sz="3600" b="0" baseline="-250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R</a:t>
                      </a:r>
                      <a:r>
                        <a:rPr lang="en-US" sz="3600" b="0" baseline="-250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</a:t>
                      </a:r>
                      <a:endParaRPr lang="en-US" sz="3600" b="0" baseline="-250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K</a:t>
                      </a:r>
                      <a:r>
                        <a:rPr lang="en-US" sz="3600" b="0" baseline="-250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</a:t>
                      </a:r>
                      <a:endParaRPr lang="en-US" sz="3600" b="0" baseline="-250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3600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…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R</a:t>
                      </a:r>
                      <a:r>
                        <a:rPr lang="en-US" sz="3600" b="0" baseline="-250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n</a:t>
                      </a:r>
                      <a:endParaRPr lang="en-US" sz="3600" b="0" baseline="-250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K</a:t>
                      </a:r>
                      <a:r>
                        <a:rPr lang="en-US" sz="3600" b="0" baseline="-25000" dirty="0" err="1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n</a:t>
                      </a:r>
                      <a:endParaRPr lang="en-US" sz="3600" b="0" baseline="-250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P</a:t>
                      </a:r>
                      <a:r>
                        <a:rPr lang="en-US" sz="3600" b="0" baseline="-250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n+1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7" name="Straight Arrow Connector 6"/>
          <p:cNvCxnSpPr>
            <a:endCxn id="39" idx="0"/>
          </p:cNvCxnSpPr>
          <p:nvPr/>
        </p:nvCxnSpPr>
        <p:spPr>
          <a:xfrm flipH="1">
            <a:off x="2947666" y="2394170"/>
            <a:ext cx="77466" cy="44564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124"/>
          <p:cNvSpPr>
            <a:spLocks noChangeArrowheads="1"/>
          </p:cNvSpPr>
          <p:nvPr/>
        </p:nvSpPr>
        <p:spPr bwMode="auto">
          <a:xfrm rot="16200000">
            <a:off x="-107449" y="2166177"/>
            <a:ext cx="2168327" cy="1074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Linux Libertine" charset="0"/>
                <a:ea typeface="Linux Libertine" charset="0"/>
                <a:cs typeface="Linux Libertine" charset="0"/>
              </a:rPr>
              <a:t>Non-leaf Pages</a:t>
            </a:r>
            <a:endParaRPr lang="en-US" altLang="en-US" sz="3200" dirty="0">
              <a:solidFill>
                <a:schemeClr val="accent2">
                  <a:lumMod val="50000"/>
                </a:schemeClr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38" name="Rectangle 124"/>
          <p:cNvSpPr>
            <a:spLocks noChangeArrowheads="1"/>
          </p:cNvSpPr>
          <p:nvPr/>
        </p:nvSpPr>
        <p:spPr bwMode="auto">
          <a:xfrm rot="16200000">
            <a:off x="-107449" y="4556135"/>
            <a:ext cx="2168327" cy="1074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Linux Libertine" charset="0"/>
                <a:ea typeface="Linux Libertine" charset="0"/>
                <a:cs typeface="Linux Libertine" charset="0"/>
              </a:rPr>
              <a:t>Leaf </a:t>
            </a:r>
          </a:p>
          <a:p>
            <a:pPr algn="ctr"/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Linux Libertine" charset="0"/>
                <a:ea typeface="Linux Libertine" charset="0"/>
                <a:cs typeface="Linux Libertine" charset="0"/>
              </a:rPr>
              <a:t>Pages</a:t>
            </a:r>
            <a:endParaRPr lang="en-US" altLang="en-US" sz="3200" dirty="0">
              <a:solidFill>
                <a:schemeClr val="accent2">
                  <a:lumMod val="50000"/>
                </a:schemeClr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39" name="Rectangle 124"/>
          <p:cNvSpPr>
            <a:spLocks noChangeArrowheads="1"/>
          </p:cNvSpPr>
          <p:nvPr/>
        </p:nvSpPr>
        <p:spPr bwMode="auto">
          <a:xfrm>
            <a:off x="1924766" y="2839818"/>
            <a:ext cx="2045799" cy="6437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en-US" sz="1800" dirty="0" smtClean="0">
                <a:latin typeface="Linux Libertine" charset="0"/>
                <a:ea typeface="Linux Libertine" charset="0"/>
                <a:cs typeface="Linux Libertine" charset="0"/>
              </a:rPr>
              <a:t>Pointer to a page with SK values &lt; K</a:t>
            </a:r>
            <a:r>
              <a:rPr lang="en-US" altLang="en-US" sz="1800" baseline="-25000" dirty="0" smtClean="0">
                <a:latin typeface="Linux Libertine" charset="0"/>
                <a:ea typeface="Linux Libertine" charset="0"/>
                <a:cs typeface="Linux Libertine" charset="0"/>
              </a:rPr>
              <a:t>1</a:t>
            </a:r>
            <a:endParaRPr lang="en-US" altLang="en-US" sz="18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40" name="Rectangle 124"/>
          <p:cNvSpPr>
            <a:spLocks noChangeArrowheads="1"/>
          </p:cNvSpPr>
          <p:nvPr/>
        </p:nvSpPr>
        <p:spPr bwMode="auto">
          <a:xfrm>
            <a:off x="4064336" y="2839818"/>
            <a:ext cx="2252381" cy="6437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en-US" sz="1800" dirty="0" smtClean="0">
                <a:latin typeface="Linux Libertine" charset="0"/>
                <a:ea typeface="Linux Libertine" charset="0"/>
                <a:cs typeface="Linux Libertine" charset="0"/>
              </a:rPr>
              <a:t>Pointer to a page </a:t>
            </a:r>
            <a:r>
              <a:rPr lang="en-US" altLang="en-US" sz="1800" smtClean="0">
                <a:latin typeface="Linux Libertine" charset="0"/>
                <a:ea typeface="Linux Libertine" charset="0"/>
                <a:cs typeface="Linux Libertine" charset="0"/>
              </a:rPr>
              <a:t>with K</a:t>
            </a:r>
            <a:r>
              <a:rPr lang="en-US" altLang="en-US" sz="1800" baseline="-25000" smtClean="0">
                <a:latin typeface="Linux Libertine" charset="0"/>
                <a:ea typeface="Linux Libertine" charset="0"/>
                <a:cs typeface="Linux Libertine" charset="0"/>
              </a:rPr>
              <a:t>1 </a:t>
            </a:r>
            <a:r>
              <a:rPr lang="en-US" altLang="en-US" sz="1800" smtClean="0">
                <a:latin typeface="Linux Libertine" charset="0"/>
                <a:ea typeface="Linux Libertine" charset="0"/>
                <a:cs typeface="Linux Libertine" charset="0"/>
              </a:rPr>
              <a:t>≤ SK values </a:t>
            </a:r>
            <a:r>
              <a:rPr lang="en-US" altLang="en-US" sz="1800" dirty="0" smtClean="0">
                <a:latin typeface="Linux Libertine" charset="0"/>
                <a:ea typeface="Linux Libertine" charset="0"/>
                <a:cs typeface="Linux Libertine" charset="0"/>
              </a:rPr>
              <a:t>&lt; K</a:t>
            </a:r>
            <a:r>
              <a:rPr lang="en-US" altLang="en-US" sz="1800" baseline="-25000" dirty="0" smtClean="0">
                <a:latin typeface="Linux Libertine" charset="0"/>
                <a:ea typeface="Linux Libertine" charset="0"/>
                <a:cs typeface="Linux Libertine" charset="0"/>
              </a:rPr>
              <a:t>2</a:t>
            </a:r>
            <a:endParaRPr lang="en-US" altLang="en-US" sz="18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cxnSp>
        <p:nvCxnSpPr>
          <p:cNvPr id="41" name="Straight Arrow Connector 40"/>
          <p:cNvCxnSpPr>
            <a:endCxn id="40" idx="0"/>
          </p:cNvCxnSpPr>
          <p:nvPr/>
        </p:nvCxnSpPr>
        <p:spPr>
          <a:xfrm>
            <a:off x="4897821" y="2394170"/>
            <a:ext cx="292706" cy="44564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124"/>
          <p:cNvSpPr>
            <a:spLocks noChangeArrowheads="1"/>
          </p:cNvSpPr>
          <p:nvPr/>
        </p:nvSpPr>
        <p:spPr bwMode="auto">
          <a:xfrm>
            <a:off x="6999891" y="2839818"/>
            <a:ext cx="2249632" cy="6437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en-US" sz="1800" dirty="0" smtClean="0">
                <a:latin typeface="Linux Libertine" charset="0"/>
                <a:ea typeface="Linux Libertine" charset="0"/>
                <a:cs typeface="Linux Libertine" charset="0"/>
              </a:rPr>
              <a:t>Pointer to a page </a:t>
            </a:r>
            <a:r>
              <a:rPr lang="en-US" altLang="en-US" sz="1800" smtClean="0">
                <a:latin typeface="Linux Libertine" charset="0"/>
                <a:ea typeface="Linux Libertine" charset="0"/>
                <a:cs typeface="Linux Libertine" charset="0"/>
              </a:rPr>
              <a:t>with K</a:t>
            </a:r>
            <a:r>
              <a:rPr lang="en-US" altLang="en-US" sz="1800" baseline="-25000" smtClean="0">
                <a:latin typeface="Linux Libertine" charset="0"/>
                <a:ea typeface="Linux Libertine" charset="0"/>
                <a:cs typeface="Linux Libertine" charset="0"/>
              </a:rPr>
              <a:t>m-1 </a:t>
            </a:r>
            <a:r>
              <a:rPr lang="en-US" altLang="en-US" sz="1800" dirty="0" smtClean="0">
                <a:latin typeface="Linux Libertine" charset="0"/>
                <a:ea typeface="Linux Libertine" charset="0"/>
                <a:cs typeface="Linux Libertine" charset="0"/>
              </a:rPr>
              <a:t>≤ SK values &lt; K</a:t>
            </a:r>
            <a:r>
              <a:rPr lang="en-US" altLang="en-US" sz="1800" baseline="-25000" dirty="0" smtClean="0">
                <a:latin typeface="Linux Libertine" charset="0"/>
                <a:ea typeface="Linux Libertine" charset="0"/>
                <a:cs typeface="Linux Libertine" charset="0"/>
              </a:rPr>
              <a:t>m</a:t>
            </a:r>
            <a:endParaRPr lang="en-US" altLang="en-US" sz="18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cxnSp>
        <p:nvCxnSpPr>
          <p:cNvPr id="50" name="Straight Arrow Connector 49"/>
          <p:cNvCxnSpPr>
            <a:endCxn id="49" idx="0"/>
          </p:cNvCxnSpPr>
          <p:nvPr/>
        </p:nvCxnSpPr>
        <p:spPr>
          <a:xfrm flipH="1">
            <a:off x="8124707" y="2394170"/>
            <a:ext cx="28694" cy="44564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53" idx="0"/>
          </p:cNvCxnSpPr>
          <p:nvPr/>
        </p:nvCxnSpPr>
        <p:spPr>
          <a:xfrm>
            <a:off x="10079421" y="2394170"/>
            <a:ext cx="338597" cy="44564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124"/>
          <p:cNvSpPr>
            <a:spLocks noChangeArrowheads="1"/>
          </p:cNvSpPr>
          <p:nvPr/>
        </p:nvSpPr>
        <p:spPr bwMode="auto">
          <a:xfrm>
            <a:off x="9354706" y="2839818"/>
            <a:ext cx="2126623" cy="6437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en-US" sz="1800" dirty="0" smtClean="0">
                <a:latin typeface="Linux Libertine" charset="0"/>
                <a:ea typeface="Linux Libertine" charset="0"/>
                <a:cs typeface="Linux Libertine" charset="0"/>
              </a:rPr>
              <a:t>Pointer to a page with SK values </a:t>
            </a:r>
            <a:r>
              <a:rPr lang="en-US" altLang="en-US" sz="1800" smtClean="0">
                <a:latin typeface="Linux Libertine" charset="0"/>
                <a:ea typeface="Linux Libertine" charset="0"/>
                <a:cs typeface="Linux Libertine" charset="0"/>
              </a:rPr>
              <a:t>≥ K</a:t>
            </a:r>
            <a:r>
              <a:rPr lang="en-US" altLang="en-US" sz="1800" baseline="-25000" smtClean="0">
                <a:latin typeface="Linux Libertine" charset="0"/>
                <a:ea typeface="Linux Libertine" charset="0"/>
                <a:cs typeface="Linux Libertine" charset="0"/>
              </a:rPr>
              <a:t>m</a:t>
            </a:r>
            <a:endParaRPr lang="en-US" altLang="en-US" sz="18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62" name="Rectangle 124"/>
          <p:cNvSpPr>
            <a:spLocks noChangeArrowheads="1"/>
          </p:cNvSpPr>
          <p:nvPr/>
        </p:nvSpPr>
        <p:spPr bwMode="auto">
          <a:xfrm>
            <a:off x="1793387" y="5251828"/>
            <a:ext cx="1154279" cy="920765"/>
          </a:xfrm>
          <a:prstGeom prst="rect">
            <a:avLst/>
          </a:prstGeom>
          <a:solidFill>
            <a:srgbClr val="F0FFE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en-US" sz="1800" dirty="0" smtClean="0">
                <a:latin typeface="Linux Libertine" charset="0"/>
                <a:ea typeface="Linux Libertine" charset="0"/>
                <a:cs typeface="Linux Libertine" charset="0"/>
              </a:rPr>
              <a:t>Pointer </a:t>
            </a:r>
            <a:r>
              <a:rPr lang="en-US" altLang="en-US" sz="1800" smtClean="0">
                <a:latin typeface="Linux Libertine" charset="0"/>
                <a:ea typeface="Linux Libertine" charset="0"/>
                <a:cs typeface="Linux Libertine" charset="0"/>
              </a:rPr>
              <a:t>to previous leaf page</a:t>
            </a:r>
            <a:endParaRPr lang="en-US" altLang="en-US" sz="18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cxnSp>
        <p:nvCxnSpPr>
          <p:cNvPr id="63" name="Straight Arrow Connector 62"/>
          <p:cNvCxnSpPr/>
          <p:nvPr/>
        </p:nvCxnSpPr>
        <p:spPr>
          <a:xfrm flipH="1">
            <a:off x="2575034" y="4795746"/>
            <a:ext cx="55961" cy="45608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124"/>
          <p:cNvSpPr>
            <a:spLocks noChangeArrowheads="1"/>
          </p:cNvSpPr>
          <p:nvPr/>
        </p:nvSpPr>
        <p:spPr bwMode="auto">
          <a:xfrm>
            <a:off x="10598333" y="5251828"/>
            <a:ext cx="1154279" cy="920765"/>
          </a:xfrm>
          <a:prstGeom prst="rect">
            <a:avLst/>
          </a:prstGeom>
          <a:solidFill>
            <a:srgbClr val="F0FFE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en-US" sz="1800" dirty="0" smtClean="0">
                <a:latin typeface="Linux Libertine" charset="0"/>
                <a:ea typeface="Linux Libertine" charset="0"/>
                <a:cs typeface="Linux Libertine" charset="0"/>
              </a:rPr>
              <a:t>Pointer </a:t>
            </a:r>
            <a:r>
              <a:rPr lang="en-US" altLang="en-US" sz="1800" smtClean="0">
                <a:latin typeface="Linux Libertine" charset="0"/>
                <a:ea typeface="Linux Libertine" charset="0"/>
                <a:cs typeface="Linux Libertine" charset="0"/>
              </a:rPr>
              <a:t>to next </a:t>
            </a:r>
          </a:p>
          <a:p>
            <a:r>
              <a:rPr lang="en-US" altLang="en-US" sz="1800" dirty="0" smtClean="0">
                <a:latin typeface="Linux Libertine" charset="0"/>
                <a:ea typeface="Linux Libertine" charset="0"/>
                <a:cs typeface="Linux Libertine" charset="0"/>
              </a:rPr>
              <a:t>leaf page</a:t>
            </a:r>
            <a:endParaRPr lang="en-US" altLang="en-US" sz="18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10418018" y="4795746"/>
            <a:ext cx="961963" cy="45608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ight Arrow 31"/>
          <p:cNvSpPr/>
          <p:nvPr/>
        </p:nvSpPr>
        <p:spPr>
          <a:xfrm>
            <a:off x="11152133" y="4420831"/>
            <a:ext cx="600479" cy="129195"/>
          </a:xfrm>
          <a:prstGeom prst="rightArrow">
            <a:avLst>
              <a:gd name="adj1" fmla="val 33216"/>
              <a:gd name="adj2" fmla="val 1982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ight Arrow 68"/>
          <p:cNvSpPr/>
          <p:nvPr/>
        </p:nvSpPr>
        <p:spPr>
          <a:xfrm rot="10800000">
            <a:off x="1793386" y="4420830"/>
            <a:ext cx="626617" cy="129195"/>
          </a:xfrm>
          <a:prstGeom prst="rightArrow">
            <a:avLst>
              <a:gd name="adj1" fmla="val 33216"/>
              <a:gd name="adj2" fmla="val 1982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124"/>
          <p:cNvSpPr>
            <a:spLocks noChangeArrowheads="1"/>
          </p:cNvSpPr>
          <p:nvPr/>
        </p:nvSpPr>
        <p:spPr bwMode="auto">
          <a:xfrm>
            <a:off x="3467578" y="5504758"/>
            <a:ext cx="1005973" cy="36676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en-US" sz="1800" smtClean="0">
                <a:latin typeface="Linux Libertine" charset="0"/>
                <a:ea typeface="Linux Libertine" charset="0"/>
                <a:cs typeface="Linux Libertine" charset="0"/>
              </a:rPr>
              <a:t>Record 1</a:t>
            </a:r>
            <a:endParaRPr lang="en-US" altLang="en-US" sz="18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72" name="Right Arrow 71"/>
          <p:cNvSpPr/>
          <p:nvPr/>
        </p:nvSpPr>
        <p:spPr>
          <a:xfrm rot="3244943">
            <a:off x="3198614" y="5077293"/>
            <a:ext cx="894343" cy="99523"/>
          </a:xfrm>
          <a:prstGeom prst="rightArrow">
            <a:avLst>
              <a:gd name="adj1" fmla="val 33216"/>
              <a:gd name="adj2" fmla="val 1982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124"/>
          <p:cNvSpPr>
            <a:spLocks noChangeArrowheads="1"/>
          </p:cNvSpPr>
          <p:nvPr/>
        </p:nvSpPr>
        <p:spPr bwMode="auto">
          <a:xfrm>
            <a:off x="5104162" y="5504758"/>
            <a:ext cx="1005973" cy="36676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en-US" sz="1800" dirty="0" smtClean="0">
                <a:latin typeface="Linux Libertine" charset="0"/>
                <a:ea typeface="Linux Libertine" charset="0"/>
                <a:cs typeface="Linux Libertine" charset="0"/>
              </a:rPr>
              <a:t>Record 2</a:t>
            </a:r>
            <a:endParaRPr lang="en-US" altLang="en-US" sz="18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75" name="Right Arrow 74"/>
          <p:cNvSpPr/>
          <p:nvPr/>
        </p:nvSpPr>
        <p:spPr>
          <a:xfrm rot="4534689">
            <a:off x="4973020" y="5065340"/>
            <a:ext cx="757867" cy="99523"/>
          </a:xfrm>
          <a:prstGeom prst="rightArrow">
            <a:avLst>
              <a:gd name="adj1" fmla="val 33216"/>
              <a:gd name="adj2" fmla="val 1982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124"/>
          <p:cNvSpPr>
            <a:spLocks noChangeArrowheads="1"/>
          </p:cNvSpPr>
          <p:nvPr/>
        </p:nvSpPr>
        <p:spPr bwMode="auto">
          <a:xfrm>
            <a:off x="8124497" y="5504758"/>
            <a:ext cx="1021163" cy="36676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en-US" sz="1800" smtClean="0">
                <a:latin typeface="Linux Libertine" charset="0"/>
                <a:ea typeface="Linux Libertine" charset="0"/>
                <a:cs typeface="Linux Libertine" charset="0"/>
              </a:rPr>
              <a:t>Record n</a:t>
            </a:r>
            <a:endParaRPr lang="en-US" altLang="en-US" sz="18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77" name="Right Arrow 76"/>
          <p:cNvSpPr/>
          <p:nvPr/>
        </p:nvSpPr>
        <p:spPr>
          <a:xfrm rot="5400000">
            <a:off x="8206653" y="5075483"/>
            <a:ext cx="748239" cy="110311"/>
          </a:xfrm>
          <a:prstGeom prst="rightArrow">
            <a:avLst>
              <a:gd name="adj1" fmla="val 27435"/>
              <a:gd name="adj2" fmla="val 157986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Brace 32"/>
          <p:cNvSpPr/>
          <p:nvPr/>
        </p:nvSpPr>
        <p:spPr>
          <a:xfrm rot="16200000">
            <a:off x="2982612" y="3355590"/>
            <a:ext cx="156793" cy="1400900"/>
          </a:xfrm>
          <a:prstGeom prst="rightBrace">
            <a:avLst>
              <a:gd name="adj1" fmla="val 46656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ight Brace 78"/>
          <p:cNvSpPr/>
          <p:nvPr/>
        </p:nvSpPr>
        <p:spPr>
          <a:xfrm rot="16200000">
            <a:off x="3587666" y="717658"/>
            <a:ext cx="156793" cy="1868807"/>
          </a:xfrm>
          <a:prstGeom prst="rightBrace">
            <a:avLst>
              <a:gd name="adj1" fmla="val 46656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124"/>
          <p:cNvSpPr>
            <a:spLocks noChangeArrowheads="1"/>
          </p:cNvSpPr>
          <p:nvPr/>
        </p:nvSpPr>
        <p:spPr bwMode="auto">
          <a:xfrm>
            <a:off x="3025132" y="1255632"/>
            <a:ext cx="1279418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sz="1800" dirty="0" smtClean="0">
                <a:solidFill>
                  <a:srgbClr val="B08400"/>
                </a:solidFill>
                <a:latin typeface="Linux Libertine" charset="0"/>
                <a:ea typeface="Linux Libertine" charset="0"/>
                <a:cs typeface="Linux Libertine" charset="0"/>
              </a:rPr>
              <a:t>Index entry</a:t>
            </a:r>
            <a:endParaRPr lang="en-US" altLang="en-US" sz="1800" dirty="0">
              <a:solidFill>
                <a:srgbClr val="B08400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87" name="Rectangle 124"/>
          <p:cNvSpPr>
            <a:spLocks noChangeArrowheads="1"/>
          </p:cNvSpPr>
          <p:nvPr/>
        </p:nvSpPr>
        <p:spPr bwMode="auto">
          <a:xfrm>
            <a:off x="2407666" y="3642531"/>
            <a:ext cx="1279418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sz="1800" dirty="0" smtClean="0">
                <a:solidFill>
                  <a:srgbClr val="B08400"/>
                </a:solidFill>
                <a:latin typeface="Linux Libertine" charset="0"/>
                <a:ea typeface="Linux Libertine" charset="0"/>
                <a:cs typeface="Linux Libertine" charset="0"/>
              </a:rPr>
              <a:t>Data entry</a:t>
            </a:r>
            <a:endParaRPr lang="en-US" altLang="en-US" sz="1800" dirty="0">
              <a:solidFill>
                <a:srgbClr val="B08400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73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8" y="217153"/>
            <a:ext cx="11313224" cy="946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smtClean="0"/>
              <a:t>Equality Search: Example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5</a:t>
            </a:fld>
            <a:endParaRPr lang="en-US"/>
          </a:p>
        </p:txBody>
      </p:sp>
      <p:sp>
        <p:nvSpPr>
          <p:cNvPr id="51" name="Content Placeholder 2"/>
          <p:cNvSpPr>
            <a:spLocks noGrp="1"/>
          </p:cNvSpPr>
          <p:nvPr>
            <p:ph idx="1"/>
          </p:nvPr>
        </p:nvSpPr>
        <p:spPr>
          <a:xfrm>
            <a:off x="491941" y="1378614"/>
            <a:ext cx="11163386" cy="143732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dirty="0"/>
              <a:t>Find </a:t>
            </a:r>
            <a:r>
              <a:rPr lang="en-US" sz="4000" dirty="0" smtClean="0"/>
              <a:t>the record </a:t>
            </a:r>
            <a:r>
              <a:rPr lang="en-US" sz="4000" dirty="0"/>
              <a:t>with search key value </a:t>
            </a:r>
            <a:r>
              <a:rPr lang="en-US" sz="4000" dirty="0" smtClean="0"/>
              <a:t>38</a:t>
            </a:r>
            <a:endParaRPr lang="en-US" sz="4000" i="1" dirty="0" smtClean="0"/>
          </a:p>
        </p:txBody>
      </p:sp>
      <p:graphicFrame>
        <p:nvGraphicFramePr>
          <p:cNvPr id="55" name="Table 54"/>
          <p:cNvGraphicFramePr>
            <a:graphicFrameLocks noGrp="1"/>
          </p:cNvGraphicFramePr>
          <p:nvPr>
            <p:extLst/>
          </p:nvPr>
        </p:nvGraphicFramePr>
        <p:xfrm>
          <a:off x="4674811" y="3146142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17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30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6" name="Straight Arrow Connector 55"/>
          <p:cNvCxnSpPr>
            <a:endCxn id="65" idx="0"/>
          </p:cNvCxnSpPr>
          <p:nvPr/>
        </p:nvCxnSpPr>
        <p:spPr>
          <a:xfrm>
            <a:off x="7520933" y="3336150"/>
            <a:ext cx="3269323" cy="64638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64" idx="0"/>
          </p:cNvCxnSpPr>
          <p:nvPr/>
        </p:nvCxnSpPr>
        <p:spPr>
          <a:xfrm>
            <a:off x="6782003" y="3342606"/>
            <a:ext cx="1701321" cy="63992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61" idx="0"/>
          </p:cNvCxnSpPr>
          <p:nvPr/>
        </p:nvCxnSpPr>
        <p:spPr>
          <a:xfrm flipH="1">
            <a:off x="1469929" y="3326843"/>
            <a:ext cx="3314160" cy="65568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62" idx="0"/>
          </p:cNvCxnSpPr>
          <p:nvPr/>
        </p:nvCxnSpPr>
        <p:spPr>
          <a:xfrm flipH="1">
            <a:off x="3819225" y="3326844"/>
            <a:ext cx="1619722" cy="6556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63" idx="0"/>
          </p:cNvCxnSpPr>
          <p:nvPr/>
        </p:nvCxnSpPr>
        <p:spPr>
          <a:xfrm flipH="1">
            <a:off x="6150953" y="3349793"/>
            <a:ext cx="3070" cy="63273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Table 60"/>
          <p:cNvGraphicFramePr>
            <a:graphicFrameLocks noGrp="1"/>
          </p:cNvGraphicFramePr>
          <p:nvPr>
            <p:extLst/>
          </p:nvPr>
        </p:nvGraphicFramePr>
        <p:xfrm>
          <a:off x="571345" y="3982532"/>
          <a:ext cx="17971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52"/>
                <a:gridCol w="348416"/>
                <a:gridCol w="348416"/>
                <a:gridCol w="348416"/>
                <a:gridCol w="348416"/>
                <a:gridCol w="20175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7*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/>
          </p:nvPr>
        </p:nvGraphicFramePr>
        <p:xfrm>
          <a:off x="2914231" y="3982532"/>
          <a:ext cx="18099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44"/>
                <a:gridCol w="365125"/>
                <a:gridCol w="365125"/>
                <a:gridCol w="365125"/>
                <a:gridCol w="365125"/>
                <a:gridCol w="17474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16*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>
            <p:extLst/>
          </p:nvPr>
        </p:nvGraphicFramePr>
        <p:xfrm>
          <a:off x="5257117" y="3982532"/>
          <a:ext cx="178767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686"/>
                <a:gridCol w="346575"/>
                <a:gridCol w="346575"/>
                <a:gridCol w="346575"/>
                <a:gridCol w="346575"/>
                <a:gridCol w="20068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20*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22*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4" name="Table 63"/>
          <p:cNvGraphicFramePr>
            <a:graphicFrameLocks noGrp="1"/>
          </p:cNvGraphicFramePr>
          <p:nvPr>
            <p:extLst/>
          </p:nvPr>
        </p:nvGraphicFramePr>
        <p:xfrm>
          <a:off x="7587180" y="3982532"/>
          <a:ext cx="17922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002"/>
                <a:gridCol w="343571"/>
                <a:gridCol w="343571"/>
                <a:gridCol w="343571"/>
                <a:gridCol w="343571"/>
                <a:gridCol w="20900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27*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5" name="Table 64"/>
          <p:cNvGraphicFramePr>
            <a:graphicFrameLocks noGrp="1"/>
          </p:cNvGraphicFramePr>
          <p:nvPr>
            <p:extLst/>
          </p:nvPr>
        </p:nvGraphicFramePr>
        <p:xfrm>
          <a:off x="9925185" y="3982532"/>
          <a:ext cx="173014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55"/>
                <a:gridCol w="331658"/>
                <a:gridCol w="331658"/>
                <a:gridCol w="331658"/>
                <a:gridCol w="331658"/>
                <a:gridCol w="20175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33*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38*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7" name="Straight Arrow Connector 66"/>
          <p:cNvCxnSpPr/>
          <p:nvPr/>
        </p:nvCxnSpPr>
        <p:spPr>
          <a:xfrm>
            <a:off x="2311728" y="4278979"/>
            <a:ext cx="602503" cy="36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4654613" y="4278979"/>
            <a:ext cx="602503" cy="36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6988005" y="4278979"/>
            <a:ext cx="602503" cy="36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9322684" y="4278979"/>
            <a:ext cx="602503" cy="36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069541" y="2958353"/>
            <a:ext cx="2124635" cy="1"/>
          </a:xfrm>
          <a:prstGeom prst="straightConnector1">
            <a:avLst/>
          </a:prstGeom>
          <a:ln w="3810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7289256" y="2971766"/>
            <a:ext cx="2540544" cy="923132"/>
          </a:xfrm>
          <a:prstGeom prst="straightConnector1">
            <a:avLst/>
          </a:prstGeom>
          <a:ln w="3810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9925185" y="3866417"/>
            <a:ext cx="1063306" cy="1245"/>
          </a:xfrm>
          <a:prstGeom prst="straightConnector1">
            <a:avLst/>
          </a:prstGeom>
          <a:ln w="3810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2"/>
          <p:cNvSpPr txBox="1">
            <a:spLocks/>
          </p:cNvSpPr>
          <p:nvPr/>
        </p:nvSpPr>
        <p:spPr>
          <a:xfrm>
            <a:off x="2311728" y="2448171"/>
            <a:ext cx="3950932" cy="307777"/>
          </a:xfrm>
          <a:prstGeom prst="rect">
            <a:avLst/>
          </a:prstGeom>
          <a:solidFill>
            <a:srgbClr val="F3C8A4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4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index -&gt; </a:t>
            </a:r>
            <a:r>
              <a:rPr lang="en-US" sz="1400" b="1" dirty="0" err="1" smtClean="0">
                <a:latin typeface="Courier New" charset="0"/>
                <a:ea typeface="Courier New" charset="0"/>
                <a:cs typeface="Courier New" charset="0"/>
              </a:rPr>
              <a:t>startScan</a:t>
            </a:r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(38, GTE, 39, LT)</a:t>
            </a: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9143898" y="3209205"/>
            <a:ext cx="2608714" cy="307777"/>
          </a:xfrm>
          <a:prstGeom prst="rect">
            <a:avLst/>
          </a:prstGeom>
          <a:solidFill>
            <a:srgbClr val="F3C8A4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4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index -&gt; </a:t>
            </a:r>
            <a:r>
              <a:rPr lang="en-US" sz="1400" b="1" dirty="0" err="1" smtClean="0">
                <a:latin typeface="Courier New" charset="0"/>
                <a:ea typeface="Courier New" charset="0"/>
                <a:cs typeface="Courier New" charset="0"/>
              </a:rPr>
              <a:t>scanNext</a:t>
            </a:r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(rid)</a:t>
            </a: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3331779" y="5047662"/>
            <a:ext cx="5528442" cy="307777"/>
          </a:xfrm>
          <a:prstGeom prst="rect">
            <a:avLst/>
          </a:prstGeom>
          <a:solidFill>
            <a:srgbClr val="F3C8A4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4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1400" b="1" dirty="0" err="1" smtClean="0">
                <a:latin typeface="Courier New" charset="0"/>
                <a:ea typeface="Courier New" charset="0"/>
                <a:cs typeface="Courier New" charset="0"/>
              </a:rPr>
              <a:t>bufMgr</a:t>
            </a:r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 -&gt; </a:t>
            </a:r>
            <a:r>
              <a:rPr lang="en-US" sz="1400" b="1" dirty="0" err="1" smtClean="0">
                <a:latin typeface="Courier New" charset="0"/>
                <a:ea typeface="Courier New" charset="0"/>
                <a:cs typeface="Courier New" charset="0"/>
              </a:rPr>
              <a:t>readPage</a:t>
            </a:r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(file, </a:t>
            </a:r>
            <a:r>
              <a:rPr lang="en-US" sz="1400" b="1" dirty="0" err="1" smtClean="0">
                <a:latin typeface="Courier New" charset="0"/>
                <a:ea typeface="Courier New" charset="0"/>
                <a:cs typeface="Courier New" charset="0"/>
              </a:rPr>
              <a:t>rid.page_number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curPage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3331779" y="5408516"/>
            <a:ext cx="5528442" cy="307777"/>
          </a:xfrm>
          <a:prstGeom prst="rect">
            <a:avLst/>
          </a:prstGeom>
          <a:solidFill>
            <a:srgbClr val="F3C8A4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4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1400" b="1" dirty="0" err="1" smtClean="0">
                <a:latin typeface="Courier New" charset="0"/>
                <a:ea typeface="Courier New" charset="0"/>
                <a:cs typeface="Courier New" charset="0"/>
              </a:rPr>
              <a:t>curPage</a:t>
            </a:r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 -&gt; </a:t>
            </a:r>
            <a:r>
              <a:rPr lang="en-US" sz="1400" b="1" dirty="0" err="1" smtClean="0">
                <a:latin typeface="Courier New" charset="0"/>
                <a:ea typeface="Courier New" charset="0"/>
                <a:cs typeface="Courier New" charset="0"/>
              </a:rPr>
              <a:t>getRecord</a:t>
            </a:r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400" b="1" dirty="0" err="1" smtClean="0">
                <a:latin typeface="Courier New" charset="0"/>
                <a:ea typeface="Courier New" charset="0"/>
                <a:cs typeface="Courier New" charset="0"/>
              </a:rPr>
              <a:t>scanRid</a:t>
            </a:r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).data())</a:t>
            </a: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3331779" y="5769370"/>
            <a:ext cx="5528442" cy="307777"/>
          </a:xfrm>
          <a:prstGeom prst="rect">
            <a:avLst/>
          </a:prstGeom>
          <a:solidFill>
            <a:srgbClr val="F3C8A4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4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1400" b="1" dirty="0" err="1" smtClean="0">
                <a:latin typeface="Courier New" charset="0"/>
                <a:ea typeface="Courier New" charset="0"/>
                <a:cs typeface="Courier New" charset="0"/>
              </a:rPr>
              <a:t>bufMgr</a:t>
            </a:r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 -&gt; </a:t>
            </a:r>
            <a:r>
              <a:rPr lang="en-US" sz="1400" b="1" dirty="0" err="1" smtClean="0">
                <a:latin typeface="Courier New" charset="0"/>
                <a:ea typeface="Courier New" charset="0"/>
                <a:cs typeface="Courier New" charset="0"/>
              </a:rPr>
              <a:t>unPinPage</a:t>
            </a:r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(file, </a:t>
            </a:r>
            <a:r>
              <a:rPr lang="en-US" sz="1400" b="1" dirty="0" err="1" smtClean="0">
                <a:latin typeface="Courier New" charset="0"/>
                <a:ea typeface="Courier New" charset="0"/>
                <a:cs typeface="Courier New" charset="0"/>
              </a:rPr>
              <a:t>rid.page_number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, false)</a:t>
            </a:r>
          </a:p>
        </p:txBody>
      </p:sp>
    </p:spTree>
    <p:extLst>
      <p:ext uri="{BB962C8B-B14F-4D97-AF65-F5344CB8AC3E}">
        <p14:creationId xmlns:p14="http://schemas.microsoft.com/office/powerpoint/2010/main" val="93844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8" y="217153"/>
            <a:ext cx="11313224" cy="946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smtClean="0"/>
              <a:t>Range Search: Example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6</a:t>
            </a:fld>
            <a:endParaRPr lang="en-US"/>
          </a:p>
        </p:txBody>
      </p:sp>
      <p:sp>
        <p:nvSpPr>
          <p:cNvPr id="51" name="Content Placeholder 2"/>
          <p:cNvSpPr>
            <a:spLocks noGrp="1"/>
          </p:cNvSpPr>
          <p:nvPr>
            <p:ph idx="1"/>
          </p:nvPr>
        </p:nvSpPr>
        <p:spPr>
          <a:xfrm>
            <a:off x="491941" y="1378614"/>
            <a:ext cx="11163386" cy="143732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dirty="0" smtClean="0"/>
              <a:t>Find all records with search key values </a:t>
            </a:r>
            <a:r>
              <a:rPr lang="en-US" sz="3600" dirty="0"/>
              <a:t>≥ 15 and </a:t>
            </a:r>
            <a:r>
              <a:rPr lang="en-US" sz="3600" dirty="0" smtClean="0"/>
              <a:t>&lt; 35</a:t>
            </a:r>
            <a:endParaRPr lang="en-US" sz="3600" i="1" dirty="0" smtClean="0"/>
          </a:p>
        </p:txBody>
      </p:sp>
      <p:graphicFrame>
        <p:nvGraphicFramePr>
          <p:cNvPr id="55" name="Table 54"/>
          <p:cNvGraphicFramePr>
            <a:graphicFrameLocks noGrp="1"/>
          </p:cNvGraphicFramePr>
          <p:nvPr>
            <p:extLst/>
          </p:nvPr>
        </p:nvGraphicFramePr>
        <p:xfrm>
          <a:off x="4674811" y="3146142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17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30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6" name="Straight Arrow Connector 55"/>
          <p:cNvCxnSpPr>
            <a:endCxn id="65" idx="0"/>
          </p:cNvCxnSpPr>
          <p:nvPr/>
        </p:nvCxnSpPr>
        <p:spPr>
          <a:xfrm>
            <a:off x="7520933" y="3336150"/>
            <a:ext cx="3269323" cy="64638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64" idx="0"/>
          </p:cNvCxnSpPr>
          <p:nvPr/>
        </p:nvCxnSpPr>
        <p:spPr>
          <a:xfrm>
            <a:off x="6782003" y="3342606"/>
            <a:ext cx="1701321" cy="63992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61" idx="0"/>
          </p:cNvCxnSpPr>
          <p:nvPr/>
        </p:nvCxnSpPr>
        <p:spPr>
          <a:xfrm flipH="1">
            <a:off x="1469929" y="3326843"/>
            <a:ext cx="3314160" cy="65568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62" idx="0"/>
          </p:cNvCxnSpPr>
          <p:nvPr/>
        </p:nvCxnSpPr>
        <p:spPr>
          <a:xfrm flipH="1">
            <a:off x="3819225" y="3326844"/>
            <a:ext cx="1619722" cy="6556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63" idx="0"/>
          </p:cNvCxnSpPr>
          <p:nvPr/>
        </p:nvCxnSpPr>
        <p:spPr>
          <a:xfrm flipH="1">
            <a:off x="6150953" y="3349793"/>
            <a:ext cx="3070" cy="63273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Table 60"/>
          <p:cNvGraphicFramePr>
            <a:graphicFrameLocks noGrp="1"/>
          </p:cNvGraphicFramePr>
          <p:nvPr>
            <p:extLst/>
          </p:nvPr>
        </p:nvGraphicFramePr>
        <p:xfrm>
          <a:off x="571345" y="3982532"/>
          <a:ext cx="17971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52"/>
                <a:gridCol w="348416"/>
                <a:gridCol w="348416"/>
                <a:gridCol w="348416"/>
                <a:gridCol w="348416"/>
                <a:gridCol w="20175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7*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/>
          </p:nvPr>
        </p:nvGraphicFramePr>
        <p:xfrm>
          <a:off x="2914231" y="3982532"/>
          <a:ext cx="18099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44"/>
                <a:gridCol w="365125"/>
                <a:gridCol w="365125"/>
                <a:gridCol w="365125"/>
                <a:gridCol w="365125"/>
                <a:gridCol w="17474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16*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>
            <p:extLst/>
          </p:nvPr>
        </p:nvGraphicFramePr>
        <p:xfrm>
          <a:off x="5257117" y="3982532"/>
          <a:ext cx="178767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686"/>
                <a:gridCol w="346575"/>
                <a:gridCol w="346575"/>
                <a:gridCol w="346575"/>
                <a:gridCol w="346575"/>
                <a:gridCol w="20068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20*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22*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4" name="Table 63"/>
          <p:cNvGraphicFramePr>
            <a:graphicFrameLocks noGrp="1"/>
          </p:cNvGraphicFramePr>
          <p:nvPr>
            <p:extLst/>
          </p:nvPr>
        </p:nvGraphicFramePr>
        <p:xfrm>
          <a:off x="7587180" y="3982532"/>
          <a:ext cx="17922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002"/>
                <a:gridCol w="343571"/>
                <a:gridCol w="343571"/>
                <a:gridCol w="343571"/>
                <a:gridCol w="343571"/>
                <a:gridCol w="20900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27*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5" name="Table 64"/>
          <p:cNvGraphicFramePr>
            <a:graphicFrameLocks noGrp="1"/>
          </p:cNvGraphicFramePr>
          <p:nvPr>
            <p:extLst/>
          </p:nvPr>
        </p:nvGraphicFramePr>
        <p:xfrm>
          <a:off x="9925185" y="3982532"/>
          <a:ext cx="173014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55"/>
                <a:gridCol w="331658"/>
                <a:gridCol w="331658"/>
                <a:gridCol w="331658"/>
                <a:gridCol w="331658"/>
                <a:gridCol w="20175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33*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38*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7" name="Straight Arrow Connector 66"/>
          <p:cNvCxnSpPr/>
          <p:nvPr/>
        </p:nvCxnSpPr>
        <p:spPr>
          <a:xfrm>
            <a:off x="2311728" y="4278979"/>
            <a:ext cx="602503" cy="36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4654613" y="4278979"/>
            <a:ext cx="602503" cy="36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6988005" y="4278979"/>
            <a:ext cx="602503" cy="36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9322684" y="4278979"/>
            <a:ext cx="602503" cy="36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081523" y="3018304"/>
            <a:ext cx="760836" cy="0"/>
          </a:xfrm>
          <a:prstGeom prst="straightConnector1">
            <a:avLst/>
          </a:prstGeom>
          <a:ln w="3810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2914231" y="3030396"/>
            <a:ext cx="2768442" cy="878744"/>
          </a:xfrm>
          <a:prstGeom prst="straightConnector1">
            <a:avLst/>
          </a:prstGeom>
          <a:ln w="3810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603812" y="3864753"/>
            <a:ext cx="7271750" cy="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055499" y="3856504"/>
            <a:ext cx="548313" cy="8249"/>
          </a:xfrm>
          <a:prstGeom prst="straightConnector1">
            <a:avLst/>
          </a:prstGeom>
          <a:ln w="3810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ontent Placeholder 2"/>
          <p:cNvSpPr txBox="1">
            <a:spLocks/>
          </p:cNvSpPr>
          <p:nvPr/>
        </p:nvSpPr>
        <p:spPr>
          <a:xfrm>
            <a:off x="2311728" y="2448171"/>
            <a:ext cx="3950932" cy="307777"/>
          </a:xfrm>
          <a:prstGeom prst="rect">
            <a:avLst/>
          </a:prstGeom>
          <a:solidFill>
            <a:srgbClr val="F3C8A4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4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index -&gt; </a:t>
            </a:r>
            <a:r>
              <a:rPr lang="en-US" sz="1400" b="1" dirty="0" err="1" smtClean="0">
                <a:latin typeface="Courier New" charset="0"/>
                <a:ea typeface="Courier New" charset="0"/>
                <a:cs typeface="Courier New" charset="0"/>
              </a:rPr>
              <a:t>startScan</a:t>
            </a:r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(15, GTE, 35, LT)</a:t>
            </a: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3265947" y="4678687"/>
            <a:ext cx="5530566" cy="307777"/>
          </a:xfrm>
          <a:prstGeom prst="rect">
            <a:avLst/>
          </a:prstGeom>
          <a:solidFill>
            <a:srgbClr val="F3C8A4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4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index -&gt; </a:t>
            </a:r>
            <a:r>
              <a:rPr lang="en-US" sz="1400" b="1" dirty="0" err="1" smtClean="0">
                <a:latin typeface="Courier New" charset="0"/>
                <a:ea typeface="Courier New" charset="0"/>
                <a:cs typeface="Courier New" charset="0"/>
              </a:rPr>
              <a:t>scanNext</a:t>
            </a:r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(rid)</a:t>
            </a: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3268071" y="5040904"/>
            <a:ext cx="5528442" cy="307777"/>
          </a:xfrm>
          <a:prstGeom prst="rect">
            <a:avLst/>
          </a:prstGeom>
          <a:solidFill>
            <a:srgbClr val="F3C8A4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4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1400" b="1" dirty="0" err="1" smtClean="0">
                <a:latin typeface="Courier New" charset="0"/>
                <a:ea typeface="Courier New" charset="0"/>
                <a:cs typeface="Courier New" charset="0"/>
              </a:rPr>
              <a:t>bufMgr</a:t>
            </a:r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 -&gt; </a:t>
            </a:r>
            <a:r>
              <a:rPr lang="en-US" sz="1400" b="1" dirty="0" err="1" smtClean="0">
                <a:latin typeface="Courier New" charset="0"/>
                <a:ea typeface="Courier New" charset="0"/>
                <a:cs typeface="Courier New" charset="0"/>
              </a:rPr>
              <a:t>readPage</a:t>
            </a:r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(file, </a:t>
            </a:r>
            <a:r>
              <a:rPr lang="en-US" sz="1400" b="1" dirty="0" err="1" smtClean="0">
                <a:latin typeface="Courier New" charset="0"/>
                <a:ea typeface="Courier New" charset="0"/>
                <a:cs typeface="Courier New" charset="0"/>
              </a:rPr>
              <a:t>rid.page_number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curPage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3268071" y="5401758"/>
            <a:ext cx="5528442" cy="307777"/>
          </a:xfrm>
          <a:prstGeom prst="rect">
            <a:avLst/>
          </a:prstGeom>
          <a:solidFill>
            <a:srgbClr val="F3C8A4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4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1400" b="1" dirty="0" err="1" smtClean="0">
                <a:latin typeface="Courier New" charset="0"/>
                <a:ea typeface="Courier New" charset="0"/>
                <a:cs typeface="Courier New" charset="0"/>
              </a:rPr>
              <a:t>curPage</a:t>
            </a:r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 -&gt; </a:t>
            </a:r>
            <a:r>
              <a:rPr lang="en-US" sz="1400" b="1" dirty="0" err="1" smtClean="0">
                <a:latin typeface="Courier New" charset="0"/>
                <a:ea typeface="Courier New" charset="0"/>
                <a:cs typeface="Courier New" charset="0"/>
              </a:rPr>
              <a:t>getRecord</a:t>
            </a:r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400" b="1" dirty="0" err="1" smtClean="0">
                <a:latin typeface="Courier New" charset="0"/>
                <a:ea typeface="Courier New" charset="0"/>
                <a:cs typeface="Courier New" charset="0"/>
              </a:rPr>
              <a:t>scanRid</a:t>
            </a:r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).data())</a:t>
            </a: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3268071" y="5762612"/>
            <a:ext cx="5528442" cy="307777"/>
          </a:xfrm>
          <a:prstGeom prst="rect">
            <a:avLst/>
          </a:prstGeom>
          <a:solidFill>
            <a:srgbClr val="F3C8A4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4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1400" b="1" dirty="0" err="1" smtClean="0">
                <a:latin typeface="Courier New" charset="0"/>
                <a:ea typeface="Courier New" charset="0"/>
                <a:cs typeface="Courier New" charset="0"/>
              </a:rPr>
              <a:t>bufMgr</a:t>
            </a:r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 -&gt; </a:t>
            </a:r>
            <a:r>
              <a:rPr lang="en-US" sz="1400" b="1" dirty="0" err="1" smtClean="0">
                <a:latin typeface="Courier New" charset="0"/>
                <a:ea typeface="Courier New" charset="0"/>
                <a:cs typeface="Courier New" charset="0"/>
              </a:rPr>
              <a:t>unPinPage</a:t>
            </a:r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(file, </a:t>
            </a:r>
            <a:r>
              <a:rPr lang="en-US" sz="1400" b="1" dirty="0" err="1" smtClean="0">
                <a:latin typeface="Courier New" charset="0"/>
                <a:ea typeface="Courier New" charset="0"/>
                <a:cs typeface="Courier New" charset="0"/>
              </a:rPr>
              <a:t>rid.page_number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, false)</a:t>
            </a:r>
          </a:p>
        </p:txBody>
      </p:sp>
      <p:sp>
        <p:nvSpPr>
          <p:cNvPr id="3" name="Arc 2"/>
          <p:cNvSpPr/>
          <p:nvPr/>
        </p:nvSpPr>
        <p:spPr>
          <a:xfrm flipH="1">
            <a:off x="2603127" y="4546752"/>
            <a:ext cx="662820" cy="1580024"/>
          </a:xfrm>
          <a:prstGeom prst="arc">
            <a:avLst>
              <a:gd name="adj1" fmla="val 15468567"/>
              <a:gd name="adj2" fmla="val 6327485"/>
            </a:avLst>
          </a:prstGeom>
          <a:ln w="317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57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8" y="217153"/>
            <a:ext cx="11313224" cy="946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smtClean="0"/>
              <a:t>Insertion: Example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7</a:t>
            </a:fld>
            <a:endParaRPr lang="en-US"/>
          </a:p>
        </p:txBody>
      </p:sp>
      <p:sp>
        <p:nvSpPr>
          <p:cNvPr id="51" name="Content Placeholder 2"/>
          <p:cNvSpPr>
            <a:spLocks noGrp="1"/>
          </p:cNvSpPr>
          <p:nvPr>
            <p:ph idx="1"/>
          </p:nvPr>
        </p:nvSpPr>
        <p:spPr>
          <a:xfrm>
            <a:off x="491941" y="1378614"/>
            <a:ext cx="11163386" cy="143732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/>
              <a:t>Insert 8*</a:t>
            </a:r>
            <a:endParaRPr lang="en-US" sz="4000" i="1" dirty="0" smtClean="0"/>
          </a:p>
        </p:txBody>
      </p:sp>
      <p:graphicFrame>
        <p:nvGraphicFramePr>
          <p:cNvPr id="55" name="Table 54"/>
          <p:cNvGraphicFramePr>
            <a:graphicFrameLocks noGrp="1"/>
          </p:cNvGraphicFramePr>
          <p:nvPr>
            <p:extLst/>
          </p:nvPr>
        </p:nvGraphicFramePr>
        <p:xfrm>
          <a:off x="4674811" y="3146142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17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30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6" name="Straight Arrow Connector 55"/>
          <p:cNvCxnSpPr>
            <a:endCxn id="65" idx="0"/>
          </p:cNvCxnSpPr>
          <p:nvPr/>
        </p:nvCxnSpPr>
        <p:spPr>
          <a:xfrm>
            <a:off x="7520933" y="3336150"/>
            <a:ext cx="3269323" cy="64638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64" idx="0"/>
          </p:cNvCxnSpPr>
          <p:nvPr/>
        </p:nvCxnSpPr>
        <p:spPr>
          <a:xfrm>
            <a:off x="6782003" y="3342606"/>
            <a:ext cx="1701321" cy="63992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61" idx="0"/>
          </p:cNvCxnSpPr>
          <p:nvPr/>
        </p:nvCxnSpPr>
        <p:spPr>
          <a:xfrm flipH="1">
            <a:off x="1469929" y="3326843"/>
            <a:ext cx="3314160" cy="65568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62" idx="0"/>
          </p:cNvCxnSpPr>
          <p:nvPr/>
        </p:nvCxnSpPr>
        <p:spPr>
          <a:xfrm flipH="1">
            <a:off x="3819225" y="3326844"/>
            <a:ext cx="1619722" cy="6556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63" idx="0"/>
          </p:cNvCxnSpPr>
          <p:nvPr/>
        </p:nvCxnSpPr>
        <p:spPr>
          <a:xfrm flipH="1">
            <a:off x="6150953" y="3349793"/>
            <a:ext cx="3070" cy="63273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Table 60"/>
          <p:cNvGraphicFramePr>
            <a:graphicFrameLocks noGrp="1"/>
          </p:cNvGraphicFramePr>
          <p:nvPr>
            <p:extLst/>
          </p:nvPr>
        </p:nvGraphicFramePr>
        <p:xfrm>
          <a:off x="571345" y="3982532"/>
          <a:ext cx="17971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52"/>
                <a:gridCol w="348416"/>
                <a:gridCol w="348416"/>
                <a:gridCol w="348416"/>
                <a:gridCol w="348416"/>
                <a:gridCol w="20175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7*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/>
          </p:nvPr>
        </p:nvGraphicFramePr>
        <p:xfrm>
          <a:off x="2914231" y="3982532"/>
          <a:ext cx="18099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44"/>
                <a:gridCol w="365125"/>
                <a:gridCol w="365125"/>
                <a:gridCol w="365125"/>
                <a:gridCol w="365125"/>
                <a:gridCol w="17474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16*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>
            <p:extLst/>
          </p:nvPr>
        </p:nvGraphicFramePr>
        <p:xfrm>
          <a:off x="5257117" y="3982532"/>
          <a:ext cx="178767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686"/>
                <a:gridCol w="346575"/>
                <a:gridCol w="346575"/>
                <a:gridCol w="346575"/>
                <a:gridCol w="346575"/>
                <a:gridCol w="20068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20*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22*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4" name="Table 63"/>
          <p:cNvGraphicFramePr>
            <a:graphicFrameLocks noGrp="1"/>
          </p:cNvGraphicFramePr>
          <p:nvPr>
            <p:extLst/>
          </p:nvPr>
        </p:nvGraphicFramePr>
        <p:xfrm>
          <a:off x="7587180" y="3982532"/>
          <a:ext cx="17922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002"/>
                <a:gridCol w="343571"/>
                <a:gridCol w="343571"/>
                <a:gridCol w="343571"/>
                <a:gridCol w="343571"/>
                <a:gridCol w="20900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27*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5" name="Table 64"/>
          <p:cNvGraphicFramePr>
            <a:graphicFrameLocks noGrp="1"/>
          </p:cNvGraphicFramePr>
          <p:nvPr>
            <p:extLst/>
          </p:nvPr>
        </p:nvGraphicFramePr>
        <p:xfrm>
          <a:off x="9925185" y="3982532"/>
          <a:ext cx="173014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55"/>
                <a:gridCol w="331658"/>
                <a:gridCol w="331658"/>
                <a:gridCol w="331658"/>
                <a:gridCol w="331658"/>
                <a:gridCol w="20175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33*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38*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7" name="Straight Arrow Connector 66"/>
          <p:cNvCxnSpPr/>
          <p:nvPr/>
        </p:nvCxnSpPr>
        <p:spPr>
          <a:xfrm>
            <a:off x="2311728" y="4278979"/>
            <a:ext cx="602503" cy="36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4654613" y="4278979"/>
            <a:ext cx="602503" cy="36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6988005" y="4278979"/>
            <a:ext cx="602503" cy="36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9322684" y="4278979"/>
            <a:ext cx="602503" cy="36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3758045" y="1937206"/>
            <a:ext cx="1499072" cy="313960"/>
            <a:chOff x="3758045" y="1937206"/>
            <a:chExt cx="1499072" cy="313960"/>
          </a:xfrm>
        </p:grpSpPr>
        <p:sp>
          <p:nvSpPr>
            <p:cNvPr id="25" name="Content Placeholder 2"/>
            <p:cNvSpPr txBox="1">
              <a:spLocks/>
            </p:cNvSpPr>
            <p:nvPr/>
          </p:nvSpPr>
          <p:spPr>
            <a:xfrm>
              <a:off x="3758045" y="1943389"/>
              <a:ext cx="1020051" cy="307777"/>
            </a:xfrm>
            <a:prstGeom prst="rect">
              <a:avLst/>
            </a:prstGeom>
            <a:solidFill>
              <a:srgbClr val="F3C8A4"/>
            </a:solidFill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eaLnBrk="0" hangingPunct="0">
                <a:defRPr sz="2400">
                  <a:latin typeface="Linux Libertine" charset="0"/>
                  <a:ea typeface="Linux Libertine" charset="0"/>
                  <a:cs typeface="Linux Libertine" charset="0"/>
                </a:defRPr>
              </a:lvl1pPr>
            </a:lstStyle>
            <a:p>
              <a:r>
                <a:rPr lang="en-US" sz="1400" b="1" dirty="0" err="1" smtClean="0">
                  <a:latin typeface="Courier New" charset="0"/>
                  <a:ea typeface="Courier New" charset="0"/>
                  <a:cs typeface="Courier New" charset="0"/>
                </a:rPr>
                <a:t>isLeaf</a:t>
              </a:r>
              <a:r>
                <a:rPr lang="en-US" sz="1400" b="1" dirty="0" smtClean="0">
                  <a:latin typeface="Courier New" charset="0"/>
                  <a:ea typeface="Courier New" charset="0"/>
                  <a:cs typeface="Courier New" charset="0"/>
                </a:rPr>
                <a:t>?</a:t>
              </a:r>
              <a:endParaRPr lang="en-US" sz="1400" b="1" dirty="0">
                <a:latin typeface="Courier New" charset="0"/>
                <a:ea typeface="Courier New" charset="0"/>
                <a:cs typeface="Courier New" charset="0"/>
              </a:endParaRPr>
            </a:p>
          </p:txBody>
        </p:sp>
        <p:sp>
          <p:nvSpPr>
            <p:cNvPr id="26" name="Content Placeholder 2"/>
            <p:cNvSpPr txBox="1">
              <a:spLocks/>
            </p:cNvSpPr>
            <p:nvPr/>
          </p:nvSpPr>
          <p:spPr>
            <a:xfrm>
              <a:off x="4778097" y="1937206"/>
              <a:ext cx="479020" cy="307777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eaLnBrk="0" hangingPunct="0">
                <a:defRPr sz="2400">
                  <a:latin typeface="Linux Libertine" charset="0"/>
                  <a:ea typeface="Linux Libertine" charset="0"/>
                  <a:cs typeface="Linux Libertine" charset="0"/>
                </a:defRPr>
              </a:lvl1pPr>
            </a:lstStyle>
            <a:p>
              <a:r>
                <a:rPr lang="en-US" sz="1400" b="1" smtClean="0">
                  <a:latin typeface="Courier New" charset="0"/>
                  <a:ea typeface="Courier New" charset="0"/>
                  <a:cs typeface="Courier New" charset="0"/>
                </a:rPr>
                <a:t>No</a:t>
              </a:r>
              <a:endParaRPr lang="en-US" sz="1400" b="1" dirty="0">
                <a:latin typeface="Courier New" charset="0"/>
                <a:ea typeface="Courier New" charset="0"/>
                <a:cs typeface="Courier New" charset="0"/>
              </a:endParaRPr>
            </a:p>
          </p:txBody>
        </p:sp>
      </p:grpSp>
      <p:sp>
        <p:nvSpPr>
          <p:cNvPr id="27" name="Content Placeholder 2"/>
          <p:cNvSpPr txBox="1">
            <a:spLocks/>
          </p:cNvSpPr>
          <p:nvPr/>
        </p:nvSpPr>
        <p:spPr>
          <a:xfrm>
            <a:off x="3489435" y="2250589"/>
            <a:ext cx="1296880" cy="307777"/>
          </a:xfrm>
          <a:prstGeom prst="rect">
            <a:avLst/>
          </a:prstGeom>
          <a:solidFill>
            <a:srgbClr val="F3C8A4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4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1400" b="1" smtClean="0">
                <a:latin typeface="Courier New" charset="0"/>
                <a:ea typeface="Courier New" charset="0"/>
                <a:cs typeface="Courier New" charset="0"/>
              </a:rPr>
              <a:t>Find entry</a:t>
            </a: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43929" y="2928297"/>
            <a:ext cx="1562440" cy="313960"/>
            <a:chOff x="350928" y="3465448"/>
            <a:chExt cx="1562440" cy="313960"/>
          </a:xfrm>
        </p:grpSpPr>
        <p:sp>
          <p:nvSpPr>
            <p:cNvPr id="28" name="Content Placeholder 2"/>
            <p:cNvSpPr txBox="1">
              <a:spLocks/>
            </p:cNvSpPr>
            <p:nvPr/>
          </p:nvSpPr>
          <p:spPr>
            <a:xfrm>
              <a:off x="350928" y="3471631"/>
              <a:ext cx="1020051" cy="307777"/>
            </a:xfrm>
            <a:prstGeom prst="rect">
              <a:avLst/>
            </a:prstGeom>
            <a:solidFill>
              <a:srgbClr val="F3C8A4"/>
            </a:solidFill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eaLnBrk="0" hangingPunct="0">
                <a:defRPr sz="2400">
                  <a:latin typeface="Linux Libertine" charset="0"/>
                  <a:ea typeface="Linux Libertine" charset="0"/>
                  <a:cs typeface="Linux Libertine" charset="0"/>
                </a:defRPr>
              </a:lvl1pPr>
            </a:lstStyle>
            <a:p>
              <a:r>
                <a:rPr lang="en-US" sz="1400" b="1" dirty="0" err="1" smtClean="0">
                  <a:latin typeface="Courier New" charset="0"/>
                  <a:ea typeface="Courier New" charset="0"/>
                  <a:cs typeface="Courier New" charset="0"/>
                </a:rPr>
                <a:t>isLeaf</a:t>
              </a:r>
              <a:r>
                <a:rPr lang="en-US" sz="1400" b="1" dirty="0" smtClean="0">
                  <a:latin typeface="Courier New" charset="0"/>
                  <a:ea typeface="Courier New" charset="0"/>
                  <a:cs typeface="Courier New" charset="0"/>
                </a:rPr>
                <a:t>?</a:t>
              </a:r>
              <a:endParaRPr lang="en-US" sz="1400" b="1" dirty="0">
                <a:latin typeface="Courier New" charset="0"/>
                <a:ea typeface="Courier New" charset="0"/>
                <a:cs typeface="Courier New" charset="0"/>
              </a:endParaRPr>
            </a:p>
          </p:txBody>
        </p:sp>
        <p:sp>
          <p:nvSpPr>
            <p:cNvPr id="29" name="Content Placeholder 2"/>
            <p:cNvSpPr txBox="1">
              <a:spLocks/>
            </p:cNvSpPr>
            <p:nvPr/>
          </p:nvSpPr>
          <p:spPr>
            <a:xfrm>
              <a:off x="1370979" y="3465448"/>
              <a:ext cx="542389" cy="30777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eaLnBrk="0" hangingPunct="0">
                <a:defRPr sz="2400">
                  <a:latin typeface="Linux Libertine" charset="0"/>
                  <a:ea typeface="Linux Libertine" charset="0"/>
                  <a:cs typeface="Linux Libertine" charset="0"/>
                </a:defRPr>
              </a:lvl1pPr>
            </a:lstStyle>
            <a:p>
              <a:r>
                <a:rPr lang="en-US" sz="1400" b="1" smtClean="0">
                  <a:latin typeface="Courier New" charset="0"/>
                  <a:ea typeface="Courier New" charset="0"/>
                  <a:cs typeface="Courier New" charset="0"/>
                </a:rPr>
                <a:t>Yes</a:t>
              </a:r>
              <a:endParaRPr lang="en-US" sz="1400" b="1" dirty="0">
                <a:latin typeface="Courier New" charset="0"/>
                <a:ea typeface="Courier New" charset="0"/>
                <a:cs typeface="Courier New" charset="0"/>
              </a:endParaRPr>
            </a:p>
          </p:txBody>
        </p:sp>
      </p:grpSp>
      <p:sp>
        <p:nvSpPr>
          <p:cNvPr id="35" name="Content Placeholder 2"/>
          <p:cNvSpPr txBox="1">
            <a:spLocks/>
          </p:cNvSpPr>
          <p:nvPr/>
        </p:nvSpPr>
        <p:spPr>
          <a:xfrm>
            <a:off x="350928" y="4628578"/>
            <a:ext cx="2161044" cy="307777"/>
          </a:xfrm>
          <a:prstGeom prst="rect">
            <a:avLst/>
          </a:prstGeom>
          <a:solidFill>
            <a:srgbClr val="F3C8A4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4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Find entry in leaf</a:t>
            </a: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4445876" y="2958354"/>
            <a:ext cx="672662" cy="0"/>
          </a:xfrm>
          <a:prstGeom prst="straightConnector1">
            <a:avLst/>
          </a:prstGeom>
          <a:ln w="3810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604858" y="3235738"/>
            <a:ext cx="4069953" cy="642880"/>
          </a:xfrm>
          <a:prstGeom prst="straightConnector1">
            <a:avLst/>
          </a:prstGeom>
          <a:ln w="3810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757923" y="3867008"/>
            <a:ext cx="1260063" cy="0"/>
          </a:xfrm>
          <a:prstGeom prst="straightConnector1">
            <a:avLst/>
          </a:prstGeom>
          <a:ln w="3810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479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8" y="217153"/>
            <a:ext cx="11313224" cy="946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smtClean="0"/>
              <a:t>Insertion: Example (Cont.)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8</a:t>
            </a:fld>
            <a:endParaRPr lang="en-US"/>
          </a:p>
        </p:txBody>
      </p:sp>
      <p:sp>
        <p:nvSpPr>
          <p:cNvPr id="51" name="Content Placeholder 2"/>
          <p:cNvSpPr>
            <a:spLocks noGrp="1"/>
          </p:cNvSpPr>
          <p:nvPr>
            <p:ph idx="1"/>
          </p:nvPr>
        </p:nvSpPr>
        <p:spPr>
          <a:xfrm>
            <a:off x="491941" y="1378614"/>
            <a:ext cx="11163386" cy="143732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/>
              <a:t>Insert 8*</a:t>
            </a:r>
            <a:endParaRPr lang="en-US" sz="4000" i="1" dirty="0" smtClean="0"/>
          </a:p>
        </p:txBody>
      </p:sp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606366"/>
              </p:ext>
            </p:extLst>
          </p:nvPr>
        </p:nvGraphicFramePr>
        <p:xfrm>
          <a:off x="4674811" y="3146142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17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30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6" name="Straight Arrow Connector 55"/>
          <p:cNvCxnSpPr>
            <a:endCxn id="65" idx="0"/>
          </p:cNvCxnSpPr>
          <p:nvPr/>
        </p:nvCxnSpPr>
        <p:spPr>
          <a:xfrm>
            <a:off x="7520933" y="3336150"/>
            <a:ext cx="3269323" cy="64638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64" idx="0"/>
          </p:cNvCxnSpPr>
          <p:nvPr/>
        </p:nvCxnSpPr>
        <p:spPr>
          <a:xfrm>
            <a:off x="6782003" y="3342606"/>
            <a:ext cx="1701321" cy="63992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61" idx="0"/>
          </p:cNvCxnSpPr>
          <p:nvPr/>
        </p:nvCxnSpPr>
        <p:spPr>
          <a:xfrm flipH="1">
            <a:off x="1469929" y="3326843"/>
            <a:ext cx="3314160" cy="65568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62" idx="0"/>
          </p:cNvCxnSpPr>
          <p:nvPr/>
        </p:nvCxnSpPr>
        <p:spPr>
          <a:xfrm flipH="1">
            <a:off x="3819225" y="3326844"/>
            <a:ext cx="1619722" cy="6556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63" idx="0"/>
          </p:cNvCxnSpPr>
          <p:nvPr/>
        </p:nvCxnSpPr>
        <p:spPr>
          <a:xfrm flipH="1">
            <a:off x="6150953" y="3349793"/>
            <a:ext cx="3070" cy="63273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261750"/>
              </p:ext>
            </p:extLst>
          </p:nvPr>
        </p:nvGraphicFramePr>
        <p:xfrm>
          <a:off x="571345" y="3982532"/>
          <a:ext cx="17971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52"/>
                <a:gridCol w="348416"/>
                <a:gridCol w="348416"/>
                <a:gridCol w="348416"/>
                <a:gridCol w="348416"/>
                <a:gridCol w="20175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7*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/>
          </p:nvPr>
        </p:nvGraphicFramePr>
        <p:xfrm>
          <a:off x="2914231" y="3982532"/>
          <a:ext cx="18099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44"/>
                <a:gridCol w="365125"/>
                <a:gridCol w="365125"/>
                <a:gridCol w="365125"/>
                <a:gridCol w="365125"/>
                <a:gridCol w="17474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16*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>
            <p:extLst/>
          </p:nvPr>
        </p:nvGraphicFramePr>
        <p:xfrm>
          <a:off x="5257117" y="3982532"/>
          <a:ext cx="178767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686"/>
                <a:gridCol w="346575"/>
                <a:gridCol w="346575"/>
                <a:gridCol w="346575"/>
                <a:gridCol w="346575"/>
                <a:gridCol w="20068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20*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22*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4" name="Table 63"/>
          <p:cNvGraphicFramePr>
            <a:graphicFrameLocks noGrp="1"/>
          </p:cNvGraphicFramePr>
          <p:nvPr>
            <p:extLst/>
          </p:nvPr>
        </p:nvGraphicFramePr>
        <p:xfrm>
          <a:off x="7587180" y="3982532"/>
          <a:ext cx="17922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002"/>
                <a:gridCol w="343571"/>
                <a:gridCol w="343571"/>
                <a:gridCol w="343571"/>
                <a:gridCol w="343571"/>
                <a:gridCol w="20900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27*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5" name="Table 64"/>
          <p:cNvGraphicFramePr>
            <a:graphicFrameLocks noGrp="1"/>
          </p:cNvGraphicFramePr>
          <p:nvPr>
            <p:extLst/>
          </p:nvPr>
        </p:nvGraphicFramePr>
        <p:xfrm>
          <a:off x="9925185" y="3982532"/>
          <a:ext cx="173014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55"/>
                <a:gridCol w="331658"/>
                <a:gridCol w="331658"/>
                <a:gridCol w="331658"/>
                <a:gridCol w="331658"/>
                <a:gridCol w="20175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33*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38*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7" name="Straight Arrow Connector 66"/>
          <p:cNvCxnSpPr/>
          <p:nvPr/>
        </p:nvCxnSpPr>
        <p:spPr>
          <a:xfrm>
            <a:off x="2311728" y="4278979"/>
            <a:ext cx="602503" cy="36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4654613" y="4278979"/>
            <a:ext cx="602503" cy="36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6988005" y="4278979"/>
            <a:ext cx="602503" cy="36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9322684" y="4278979"/>
            <a:ext cx="602503" cy="36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Content Placeholder 2"/>
          <p:cNvSpPr txBox="1">
            <a:spLocks/>
          </p:cNvSpPr>
          <p:nvPr/>
        </p:nvSpPr>
        <p:spPr>
          <a:xfrm>
            <a:off x="571345" y="4633848"/>
            <a:ext cx="1104167" cy="400110"/>
          </a:xfrm>
          <a:prstGeom prst="rect">
            <a:avLst/>
          </a:prstGeom>
          <a:solidFill>
            <a:srgbClr val="F3C8A4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000" b="1"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dirty="0"/>
              <a:t>Split!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914399" y="5129767"/>
            <a:ext cx="3983421" cy="307777"/>
          </a:xfrm>
          <a:prstGeom prst="rect">
            <a:avLst/>
          </a:prstGeom>
          <a:solidFill>
            <a:srgbClr val="F3C8A4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4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1400" b="1" dirty="0" smtClean="0">
                <a:latin typeface="Courier New" charset="0"/>
                <a:ea typeface="Courier New" charset="0"/>
                <a:cs typeface="Courier New" charset="0"/>
              </a:rPr>
              <a:t>Allocate new node (i.e. page)</a:t>
            </a: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542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88" y="217153"/>
            <a:ext cx="11313224" cy="9466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smtClean="0"/>
              <a:t>Insertion: Example (Cont.)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9</a:t>
            </a:fld>
            <a:endParaRPr lang="en-US"/>
          </a:p>
        </p:txBody>
      </p:sp>
      <p:sp>
        <p:nvSpPr>
          <p:cNvPr id="51" name="Content Placeholder 2"/>
          <p:cNvSpPr>
            <a:spLocks noGrp="1"/>
          </p:cNvSpPr>
          <p:nvPr>
            <p:ph idx="1"/>
          </p:nvPr>
        </p:nvSpPr>
        <p:spPr>
          <a:xfrm>
            <a:off x="209552" y="1210853"/>
            <a:ext cx="11163386" cy="143732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/>
              <a:t>Insert 8*</a:t>
            </a:r>
            <a:endParaRPr lang="en-US" sz="4000" i="1" dirty="0" smtClean="0"/>
          </a:p>
        </p:txBody>
      </p:sp>
      <p:graphicFrame>
        <p:nvGraphicFramePr>
          <p:cNvPr id="88" name="Table 87"/>
          <p:cNvGraphicFramePr>
            <a:graphicFrameLocks noGrp="1"/>
          </p:cNvGraphicFramePr>
          <p:nvPr>
            <p:extLst/>
          </p:nvPr>
        </p:nvGraphicFramePr>
        <p:xfrm>
          <a:off x="4674811" y="3138923"/>
          <a:ext cx="29733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476490"/>
                <a:gridCol w="208280"/>
                <a:gridCol w="476490"/>
                <a:gridCol w="208280"/>
                <a:gridCol w="433232"/>
                <a:gridCol w="208280"/>
                <a:gridCol w="545708"/>
                <a:gridCol w="2082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17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30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9" name="Straight Arrow Connector 88"/>
          <p:cNvCxnSpPr/>
          <p:nvPr/>
        </p:nvCxnSpPr>
        <p:spPr>
          <a:xfrm>
            <a:off x="7520933" y="3328931"/>
            <a:ext cx="3269323" cy="64638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6782003" y="3335387"/>
            <a:ext cx="1701321" cy="63992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H="1">
            <a:off x="1469929" y="3319624"/>
            <a:ext cx="3314160" cy="65568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H="1">
            <a:off x="3819225" y="3319625"/>
            <a:ext cx="1619722" cy="6556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H="1">
            <a:off x="6150953" y="3342574"/>
            <a:ext cx="3070" cy="63273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6" name="Table 95"/>
          <p:cNvGraphicFramePr>
            <a:graphicFrameLocks noGrp="1"/>
          </p:cNvGraphicFramePr>
          <p:nvPr>
            <p:extLst/>
          </p:nvPr>
        </p:nvGraphicFramePr>
        <p:xfrm>
          <a:off x="571345" y="3975313"/>
          <a:ext cx="17971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52"/>
                <a:gridCol w="348416"/>
                <a:gridCol w="348416"/>
                <a:gridCol w="348416"/>
                <a:gridCol w="348416"/>
                <a:gridCol w="20175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7*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8" name="Table 97"/>
          <p:cNvGraphicFramePr>
            <a:graphicFrameLocks noGrp="1"/>
          </p:cNvGraphicFramePr>
          <p:nvPr>
            <p:extLst/>
          </p:nvPr>
        </p:nvGraphicFramePr>
        <p:xfrm>
          <a:off x="2914231" y="3975313"/>
          <a:ext cx="18099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44"/>
                <a:gridCol w="365125"/>
                <a:gridCol w="365125"/>
                <a:gridCol w="365125"/>
                <a:gridCol w="365125"/>
                <a:gridCol w="17474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16*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9" name="Table 98"/>
          <p:cNvGraphicFramePr>
            <a:graphicFrameLocks noGrp="1"/>
          </p:cNvGraphicFramePr>
          <p:nvPr>
            <p:extLst/>
          </p:nvPr>
        </p:nvGraphicFramePr>
        <p:xfrm>
          <a:off x="5257117" y="3975313"/>
          <a:ext cx="178767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686"/>
                <a:gridCol w="346575"/>
                <a:gridCol w="346575"/>
                <a:gridCol w="346575"/>
                <a:gridCol w="346575"/>
                <a:gridCol w="20068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20*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22*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0" name="Table 99"/>
          <p:cNvGraphicFramePr>
            <a:graphicFrameLocks noGrp="1"/>
          </p:cNvGraphicFramePr>
          <p:nvPr>
            <p:extLst/>
          </p:nvPr>
        </p:nvGraphicFramePr>
        <p:xfrm>
          <a:off x="7587180" y="3975313"/>
          <a:ext cx="17922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002"/>
                <a:gridCol w="343571"/>
                <a:gridCol w="343571"/>
                <a:gridCol w="343571"/>
                <a:gridCol w="343571"/>
                <a:gridCol w="20900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27*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1" name="Table 100"/>
          <p:cNvGraphicFramePr>
            <a:graphicFrameLocks noGrp="1"/>
          </p:cNvGraphicFramePr>
          <p:nvPr>
            <p:extLst/>
          </p:nvPr>
        </p:nvGraphicFramePr>
        <p:xfrm>
          <a:off x="9925185" y="3975313"/>
          <a:ext cx="173014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55"/>
                <a:gridCol w="331658"/>
                <a:gridCol w="331658"/>
                <a:gridCol w="331658"/>
                <a:gridCol w="331658"/>
                <a:gridCol w="20175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33*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34*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38*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39*</a:t>
                      </a:r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7" name="Straight Arrow Connector 106"/>
          <p:cNvCxnSpPr/>
          <p:nvPr/>
        </p:nvCxnSpPr>
        <p:spPr>
          <a:xfrm>
            <a:off x="4654613" y="4271760"/>
            <a:ext cx="602503" cy="36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6988005" y="4271760"/>
            <a:ext cx="602503" cy="36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9322684" y="4271760"/>
            <a:ext cx="602503" cy="36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14" name="Table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827820"/>
              </p:ext>
            </p:extLst>
          </p:nvPr>
        </p:nvGraphicFramePr>
        <p:xfrm>
          <a:off x="1774263" y="4689827"/>
          <a:ext cx="17971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52"/>
                <a:gridCol w="348416"/>
                <a:gridCol w="348416"/>
                <a:gridCol w="348416"/>
                <a:gridCol w="348416"/>
                <a:gridCol w="20175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683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by3Default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by3DefaultTheme" id="{4299E47F-D33E-EE4C-93FC-976C353851B5}" vid="{4E4F9757-9592-D941-AB02-46F4787DDE4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CF53F365-2CAB-3A41-9F2F-42014064F8F1}">
  <we:reference id="wa104178141" version="3.1.2.28" store="en-US" storeType="OMEX"/>
  <we:alternateReferences>
    <we:reference id="WA104178141" version="3.1.2.28" store="WA104178141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68251</TotalTime>
  <Words>1709</Words>
  <Application>Microsoft Macintosh PowerPoint</Application>
  <PresentationFormat>Widescreen</PresentationFormat>
  <Paragraphs>541</Paragraphs>
  <Slides>24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Calibri</vt:lpstr>
      <vt:lpstr>Calibri Light</vt:lpstr>
      <vt:lpstr>Cambria Math</vt:lpstr>
      <vt:lpstr>Courier New</vt:lpstr>
      <vt:lpstr>Linux Libertine</vt:lpstr>
      <vt:lpstr>Menlo</vt:lpstr>
      <vt:lpstr>Wingdings</vt:lpstr>
      <vt:lpstr>Arial</vt:lpstr>
      <vt:lpstr>4by3DefaultTheme</vt:lpstr>
      <vt:lpstr>Database Management Systems (CS 564)</vt:lpstr>
      <vt:lpstr>Stage 4 Review: B+tree Index</vt:lpstr>
      <vt:lpstr>Recap: B+tree</vt:lpstr>
      <vt:lpstr>B+tree Node/Page Formats</vt:lpstr>
      <vt:lpstr>Equality Search: Example</vt:lpstr>
      <vt:lpstr>Range Search: Example</vt:lpstr>
      <vt:lpstr>Insertion: Example</vt:lpstr>
      <vt:lpstr>Insertion: Example (Cont.)</vt:lpstr>
      <vt:lpstr>Insertion: Example (Cont.)</vt:lpstr>
      <vt:lpstr>Insertion: Example (Cont.)</vt:lpstr>
      <vt:lpstr>Insertion: Example (Cont.)</vt:lpstr>
      <vt:lpstr>Insertion: Example (Cont.)</vt:lpstr>
      <vt:lpstr>Sort Merge Join (SMJ): Basic Procedure</vt:lpstr>
      <vt:lpstr>SMJ Example: R⋈S on A with 3 page buffer</vt:lpstr>
      <vt:lpstr>SMJ Example: R⋈S on A with 3 page buffer</vt:lpstr>
      <vt:lpstr>SMJ Example: R⋈S on A with 3 page buffer</vt:lpstr>
      <vt:lpstr>SMJ Example: R⋈S on A with 3 page buffer</vt:lpstr>
      <vt:lpstr>SMJ Example: R⋈S on A with 3 page buffer</vt:lpstr>
      <vt:lpstr>SMJ Example: R⋈S on A with 3 page buffer</vt:lpstr>
      <vt:lpstr>Multiple tuples with Same Join Key: “Backup”</vt:lpstr>
      <vt:lpstr>Multiple tuples with Same Join Key: “Backup”</vt:lpstr>
      <vt:lpstr>PowerPoint Presentation</vt:lpstr>
      <vt:lpstr>Multiple tuples with Same Join Key: “Backup”</vt:lpstr>
      <vt:lpstr>Backup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Adel Ardalan</dc:creator>
  <cp:lastModifiedBy>Adel Ardalan</cp:lastModifiedBy>
  <cp:revision>1274</cp:revision>
  <dcterms:created xsi:type="dcterms:W3CDTF">2017-08-17T19:27:17Z</dcterms:created>
  <dcterms:modified xsi:type="dcterms:W3CDTF">2017-11-28T14:48:58Z</dcterms:modified>
</cp:coreProperties>
</file>