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gif" ContentType="image/gif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47"/>
  </p:notesMasterIdLst>
  <p:sldIdLst>
    <p:sldId id="256" r:id="rId2"/>
    <p:sldId id="269" r:id="rId3"/>
    <p:sldId id="417" r:id="rId4"/>
    <p:sldId id="340" r:id="rId5"/>
    <p:sldId id="343" r:id="rId6"/>
    <p:sldId id="346" r:id="rId7"/>
    <p:sldId id="360" r:id="rId8"/>
    <p:sldId id="363" r:id="rId9"/>
    <p:sldId id="367" r:id="rId10"/>
    <p:sldId id="364" r:id="rId11"/>
    <p:sldId id="274" r:id="rId12"/>
    <p:sldId id="377" r:id="rId13"/>
    <p:sldId id="378" r:id="rId14"/>
    <p:sldId id="380" r:id="rId15"/>
    <p:sldId id="423" r:id="rId16"/>
    <p:sldId id="383" r:id="rId17"/>
    <p:sldId id="368" r:id="rId18"/>
    <p:sldId id="384" r:id="rId19"/>
    <p:sldId id="385" r:id="rId20"/>
    <p:sldId id="386" r:id="rId21"/>
    <p:sldId id="389" r:id="rId22"/>
    <p:sldId id="390" r:id="rId23"/>
    <p:sldId id="418" r:id="rId24"/>
    <p:sldId id="419" r:id="rId25"/>
    <p:sldId id="420" r:id="rId26"/>
    <p:sldId id="421" r:id="rId27"/>
    <p:sldId id="391" r:id="rId28"/>
    <p:sldId id="392" r:id="rId29"/>
    <p:sldId id="393" r:id="rId30"/>
    <p:sldId id="394" r:id="rId31"/>
    <p:sldId id="399" r:id="rId32"/>
    <p:sldId id="401" r:id="rId33"/>
    <p:sldId id="400" r:id="rId34"/>
    <p:sldId id="402" r:id="rId35"/>
    <p:sldId id="403" r:id="rId36"/>
    <p:sldId id="404" r:id="rId37"/>
    <p:sldId id="405" r:id="rId38"/>
    <p:sldId id="406" r:id="rId39"/>
    <p:sldId id="407" r:id="rId40"/>
    <p:sldId id="408" r:id="rId41"/>
    <p:sldId id="410" r:id="rId42"/>
    <p:sldId id="411" r:id="rId43"/>
    <p:sldId id="396" r:id="rId44"/>
    <p:sldId id="409" r:id="rId45"/>
    <p:sldId id="272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ecture 8" id="{B03D0D13-5FFE-A84D-9439-5934219D1B86}">
          <p14:sldIdLst>
            <p14:sldId id="256"/>
          </p14:sldIdLst>
        </p14:section>
        <p14:section name="Lecture 8 &gt; Relational Algebra" id="{142615CA-BD94-7447-BECB-5A43967E34AA}">
          <p14:sldIdLst>
            <p14:sldId id="269"/>
            <p14:sldId id="417"/>
            <p14:sldId id="340"/>
            <p14:sldId id="343"/>
            <p14:sldId id="346"/>
            <p14:sldId id="360"/>
          </p14:sldIdLst>
        </p14:section>
        <p14:section name="Lecture 8 &gt; Derived RA Ops" id="{392274FC-CB48-E546-8271-47443FB12243}">
          <p14:sldIdLst>
            <p14:sldId id="363"/>
            <p14:sldId id="367"/>
            <p14:sldId id="364"/>
            <p14:sldId id="274"/>
            <p14:sldId id="377"/>
            <p14:sldId id="378"/>
            <p14:sldId id="380"/>
            <p14:sldId id="423"/>
            <p14:sldId id="383"/>
            <p14:sldId id="368"/>
          </p14:sldIdLst>
        </p14:section>
        <p14:section name="Lecture 8 &gt; Extended RA" id="{EA3C0188-96AC-224A-A6CD-ACDB7611124A}">
          <p14:sldIdLst>
            <p14:sldId id="384"/>
            <p14:sldId id="385"/>
            <p14:sldId id="386"/>
            <p14:sldId id="389"/>
            <p14:sldId id="390"/>
            <p14:sldId id="418"/>
            <p14:sldId id="419"/>
            <p14:sldId id="420"/>
            <p14:sldId id="421"/>
            <p14:sldId id="391"/>
          </p14:sldIdLst>
        </p14:section>
        <p14:section name="Lecture 8 &gt; RA Queries" id="{6BF82F30-CFFB-D045-8891-ED60F2E1B652}">
          <p14:sldIdLst>
            <p14:sldId id="392"/>
            <p14:sldId id="393"/>
            <p14:sldId id="394"/>
            <p14:sldId id="399"/>
            <p14:sldId id="401"/>
            <p14:sldId id="400"/>
            <p14:sldId id="402"/>
            <p14:sldId id="403"/>
            <p14:sldId id="404"/>
            <p14:sldId id="405"/>
            <p14:sldId id="406"/>
          </p14:sldIdLst>
        </p14:section>
        <p14:section name="Lecture 8 &gt; Other Formal RA Langs" id="{73A72141-DC70-D348-A51C-6D78EA213D4E}">
          <p14:sldIdLst>
            <p14:sldId id="407"/>
            <p14:sldId id="408"/>
            <p14:sldId id="410"/>
            <p14:sldId id="411"/>
            <p14:sldId id="396"/>
            <p14:sldId id="409"/>
            <p14:sldId id="27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el Ardalan" initials="AA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FF1D"/>
    <a:srgbClr val="F3CFF4"/>
    <a:srgbClr val="D9BAD8"/>
    <a:srgbClr val="D90000"/>
    <a:srgbClr val="AAB9FF"/>
    <a:srgbClr val="B3A0C5"/>
    <a:srgbClr val="FA6EFF"/>
    <a:srgbClr val="A59790"/>
    <a:srgbClr val="E5D2C7"/>
    <a:srgbClr val="FAE4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818"/>
    <p:restoredTop sz="86401"/>
  </p:normalViewPr>
  <p:slideViewPr>
    <p:cSldViewPr snapToGrid="0" snapToObjects="1">
      <p:cViewPr varScale="1">
        <p:scale>
          <a:sx n="122" d="100"/>
          <a:sy n="122" d="100"/>
        </p:scale>
        <p:origin x="896" y="208"/>
      </p:cViewPr>
      <p:guideLst/>
    </p:cSldViewPr>
  </p:slideViewPr>
  <p:outlineViewPr>
    <p:cViewPr>
      <p:scale>
        <a:sx n="33" d="100"/>
        <a:sy n="33" d="100"/>
      </p:scale>
      <p:origin x="0" y="-25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commentAuthors" Target="commentAuthors.xml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988CE0-5C07-A148-A19B-7D9A2B09F0BD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6BE594-6C56-6447-AF71-F0E1032DDD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423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3723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8111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978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0108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2826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511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5614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63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9450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495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49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510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08897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5823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5438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65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689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31210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32637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135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52160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745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6022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55540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4740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297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5939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0091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028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666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89506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5562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0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6508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42827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0845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0126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2322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5800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0566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BE594-6C56-6447-AF71-F0E1032DDD1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438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F5E15-0E5F-BE41-8FE8-991AB5EDF6ED}" type="datetime1">
              <a:rPr lang="en-US" smtClean="0"/>
              <a:t>10/13/17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92B32-B441-224A-9E1E-E4AE7A4B7707}" type="datetime1">
              <a:rPr lang="en-US" smtClean="0"/>
              <a:t>10/13/17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9D1A3-AEA7-974A-BF93-443F941EAA55}" type="datetime1">
              <a:rPr lang="en-US" smtClean="0"/>
              <a:t>10/13/17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021DC-0885-1D4E-AFF9-606D9C7382F9}" type="datetime1">
              <a:rPr lang="en-US" smtClean="0"/>
              <a:t>10/13/17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28650" y="1513840"/>
            <a:ext cx="7884160" cy="0"/>
          </a:xfrm>
          <a:prstGeom prst="line">
            <a:avLst/>
          </a:prstGeom>
          <a:ln w="762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99FC4-F9B4-044E-A719-D8CBABB6191D}" type="datetime1">
              <a:rPr lang="en-US" smtClean="0"/>
              <a:t>10/13/17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746E3F-5155-F647-9A84-9C9FE91520EF}" type="datetime1">
              <a:rPr lang="en-US" smtClean="0"/>
              <a:t>10/13/17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C0F79-C570-6741-BEBC-5ED2133D5FC8}" type="datetime1">
              <a:rPr lang="en-US" smtClean="0"/>
              <a:t>10/13/17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AF8F5-25F8-CA4C-8243-C6FF8D56500C}" type="datetime1">
              <a:rPr lang="en-US" smtClean="0"/>
              <a:t>10/13/17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D6B67-1C69-FE4D-A3B2-0216E09FBF77}" type="datetime1">
              <a:rPr lang="en-US" smtClean="0"/>
              <a:t>10/13/17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991AC-CB99-0A47-A3A3-3DF8608593C2}" type="datetime1">
              <a:rPr lang="en-US" smtClean="0"/>
              <a:t>10/13/17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03615-15E4-A841-9AE6-1203BB06290E}" type="datetime1">
              <a:rPr lang="en-US" smtClean="0"/>
              <a:t>10/13/17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FFD5">
            <a:alpha val="2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fld id="{8A9230D8-16C1-BF43-B0EE-1A85400C842B}" type="datetime1">
              <a:rPr lang="en-US" smtClean="0"/>
              <a:t>10/13/17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it-IT" smtClean="0"/>
              <a:t>CS 564 (Fall'17)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fld id="{E1C7DF46-B252-0B48-BFC9-2E2FD236D76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964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Linux Libertine" charset="0"/>
          <a:ea typeface="Linux Libertine" charset="0"/>
          <a:cs typeface="Linux Libertine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inux Libertine" charset="0"/>
          <a:ea typeface="Linux Libertine" charset="0"/>
          <a:cs typeface="Linux Libertine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inux Libertine" charset="0"/>
          <a:ea typeface="Linux Libertine" charset="0"/>
          <a:cs typeface="Linux Libertine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inux Libertine" charset="0"/>
          <a:ea typeface="Linux Libertine" charset="0"/>
          <a:cs typeface="Linux Libertine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inux Libertine" charset="0"/>
          <a:ea typeface="Linux Libertine" charset="0"/>
          <a:cs typeface="Linux Libertine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inux Libertine" charset="0"/>
          <a:ea typeface="Linux Libertine" charset="0"/>
          <a:cs typeface="Linux Libertine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microsoft.com/office/2007/relationships/hdphoto" Target="../media/hdphoto1.wdp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jp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microsoft.com/office/2007/relationships/hdphoto" Target="../media/hdphoto2.wdp"/><Relationship Id="rId5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5" Type="http://schemas.openxmlformats.org/officeDocument/2006/relationships/image" Target="../media/image9.jpg"/><Relationship Id="rId6" Type="http://schemas.openxmlformats.org/officeDocument/2006/relationships/image" Target="../media/image10.jpg"/><Relationship Id="rId7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38154"/>
            <a:ext cx="7772400" cy="1386523"/>
          </a:xfrm>
        </p:spPr>
        <p:txBody>
          <a:bodyPr>
            <a:normAutofit/>
          </a:bodyPr>
          <a:lstStyle/>
          <a:p>
            <a:r>
              <a:rPr lang="en-US" sz="4400" dirty="0" smtClean="0">
                <a:latin typeface="Linux Libertine" charset="0"/>
                <a:ea typeface="Linux Libertine" charset="0"/>
                <a:cs typeface="Linux Libertine" charset="0"/>
              </a:rPr>
              <a:t>Database Management Systems (CS 564)</a:t>
            </a:r>
            <a:endParaRPr lang="en-US" sz="4400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898188"/>
            <a:ext cx="6858000" cy="1126353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Linux Libertine" charset="0"/>
                <a:ea typeface="Linux Libertine" charset="0"/>
                <a:cs typeface="Linux Libertine" charset="0"/>
              </a:rPr>
              <a:t>Fall 2017</a:t>
            </a:r>
          </a:p>
          <a:p>
            <a:r>
              <a:rPr lang="en-US" dirty="0" smtClean="0"/>
              <a:t>Lecture 9</a:t>
            </a:r>
            <a:endParaRPr lang="en-US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pic>
        <p:nvPicPr>
          <p:cNvPr id="6" name="Picture 11" descr="whiteword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81250" y1="3965" x2="81250" y2="3965"/>
                        <a14:foregroundMark x1="97222" y1="7048" x2="97222" y2="7048"/>
                        <a14:foregroundMark x1="8333" y1="95595" x2="8333" y2="95595"/>
                        <a14:foregroundMark x1="65278" y1="98678" x2="65278" y2="98678"/>
                        <a14:foregroundMark x1="694" y1="55947" x2="694" y2="55947"/>
                        <a14:backgroundMark x1="29861" y1="881" x2="29861" y2="8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535" y="4198052"/>
            <a:ext cx="956930" cy="15086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102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Theta Join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Example: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  Student ⨝</a:t>
            </a:r>
            <a:r>
              <a:rPr lang="en-US" sz="3600" baseline="-25000" dirty="0" smtClean="0">
                <a:solidFill>
                  <a:sysClr val="windowText" lastClr="000000"/>
                </a:solidFill>
              </a:rPr>
              <a:t>Major=DID ∧ Class=21 </a:t>
            </a:r>
            <a:r>
              <a:rPr lang="en-US" sz="3600" dirty="0" smtClean="0"/>
              <a:t>Department</a:t>
            </a:r>
            <a:endParaRPr lang="en-US" sz="3600" dirty="0">
              <a:solidFill>
                <a:sysClr val="windowText" lastClr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783497"/>
              </p:ext>
            </p:extLst>
          </p:nvPr>
        </p:nvGraphicFramePr>
        <p:xfrm>
          <a:off x="947974" y="5360099"/>
          <a:ext cx="3465174" cy="816864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896746"/>
                <a:gridCol w="1055612"/>
                <a:gridCol w="756408"/>
                <a:gridCol w="756408"/>
              </a:tblGrid>
              <a:tr h="0">
                <a:tc>
                  <a:txBody>
                    <a:bodyPr/>
                    <a:lstStyle/>
                    <a:p>
                      <a:r>
                        <a:rPr lang="en-US" sz="1100" u="sng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SID</a:t>
                      </a:r>
                      <a:endParaRPr lang="en-US" sz="1100" u="sng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u="none" dirty="0" err="1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SName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Class</a:t>
                      </a:r>
                      <a:endParaRPr lang="en-US" sz="1100" b="1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Major</a:t>
                      </a:r>
                      <a:endParaRPr lang="en-US" sz="1100" b="1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17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Smith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21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MATH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8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Brown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24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CS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5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Moreno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21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PHYS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871580" y="5026896"/>
            <a:ext cx="90120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Student</a:t>
            </a:r>
            <a:endParaRPr lang="en-US" sz="1400" b="1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380944"/>
              </p:ext>
            </p:extLst>
          </p:nvPr>
        </p:nvGraphicFramePr>
        <p:xfrm>
          <a:off x="4717663" y="5369078"/>
          <a:ext cx="3597662" cy="816864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799195"/>
                <a:gridCol w="1805262"/>
                <a:gridCol w="993205"/>
              </a:tblGrid>
              <a:tr h="127960">
                <a:tc>
                  <a:txBody>
                    <a:bodyPr/>
                    <a:lstStyle/>
                    <a:p>
                      <a:r>
                        <a:rPr lang="en-US" sz="1100" u="sng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DID</a:t>
                      </a:r>
                      <a:endParaRPr lang="en-US" sz="1100" u="sng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u="none" dirty="0" err="1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DeptName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Address</a:t>
                      </a:r>
                      <a:endParaRPr lang="en-US" sz="1100" b="1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094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CS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Computer</a:t>
                      </a:r>
                      <a:r>
                        <a:rPr lang="en-US" sz="1100" baseline="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 Sciences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ADD1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0094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MATH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Mathematics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ADD2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0094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PHYS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Physics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ADD3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4629749" y="5031780"/>
            <a:ext cx="13051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Department</a:t>
            </a:r>
            <a:endParaRPr lang="en-US" sz="1400" b="1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717132"/>
              </p:ext>
            </p:extLst>
          </p:nvPr>
        </p:nvGraphicFramePr>
        <p:xfrm>
          <a:off x="2155163" y="3291028"/>
          <a:ext cx="4833674" cy="612648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513235"/>
                <a:gridCol w="705753"/>
                <a:gridCol w="472548"/>
                <a:gridCol w="601425"/>
                <a:gridCol w="540055"/>
                <a:gridCol w="988055"/>
                <a:gridCol w="1012603"/>
              </a:tblGrid>
              <a:tr h="0">
                <a:tc>
                  <a:txBody>
                    <a:bodyPr/>
                    <a:lstStyle/>
                    <a:p>
                      <a:r>
                        <a:rPr lang="en-US" sz="1100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SID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u="none" dirty="0" err="1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SName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Class</a:t>
                      </a:r>
                      <a:endParaRPr lang="en-US" sz="1100" b="1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Major</a:t>
                      </a:r>
                      <a:endParaRPr lang="en-US" sz="1100" b="1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DID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u="none" dirty="0" err="1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DeptName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Address</a:t>
                      </a:r>
                      <a:endParaRPr lang="en-US" sz="1100" b="1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17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Smith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21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MATH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MATH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Mathematics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ADD2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5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Moreno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21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PHYS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PHYS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Physics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ADD3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Oval 16"/>
          <p:cNvSpPr/>
          <p:nvPr/>
        </p:nvSpPr>
        <p:spPr>
          <a:xfrm>
            <a:off x="4252864" y="4186586"/>
            <a:ext cx="625154" cy="665806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240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                        ⨝</a:t>
            </a:r>
            <a:r>
              <a:rPr lang="en-US" sz="2400" baseline="-25000" dirty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Major=</a:t>
            </a:r>
            <a:r>
              <a:rPr lang="en-US" sz="2400" baseline="-25000" dirty="0" err="1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DID∧Class</a:t>
            </a:r>
            <a:r>
              <a:rPr lang="en-US" sz="2400" baseline="-25000" dirty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=21</a:t>
            </a:r>
            <a:endParaRPr lang="en-US" sz="1100" dirty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4564856" y="4014788"/>
            <a:ext cx="0" cy="35004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7" idx="3"/>
          </p:cNvCxnSpPr>
          <p:nvPr/>
        </p:nvCxnSpPr>
        <p:spPr>
          <a:xfrm flipH="1">
            <a:off x="2966990" y="4754887"/>
            <a:ext cx="1377426" cy="38139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7" idx="5"/>
          </p:cNvCxnSpPr>
          <p:nvPr/>
        </p:nvCxnSpPr>
        <p:spPr>
          <a:xfrm>
            <a:off x="4786466" y="4754887"/>
            <a:ext cx="1459504" cy="40233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80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Review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026979"/>
            <a:ext cx="7886700" cy="2249214"/>
          </a:xfrm>
        </p:spPr>
        <p:txBody>
          <a:bodyPr>
            <a:normAutofit/>
          </a:bodyPr>
          <a:lstStyle/>
          <a:p>
            <a:r>
              <a:rPr lang="en-US" dirty="0" smtClean="0"/>
              <a:t>Given the above schema, write the following query in three forms:</a:t>
            </a:r>
          </a:p>
          <a:p>
            <a:pPr lvl="1"/>
            <a:r>
              <a:rPr lang="en-US" dirty="0" smtClean="0"/>
              <a:t>SQL</a:t>
            </a:r>
          </a:p>
          <a:p>
            <a:pPr lvl="1"/>
            <a:r>
              <a:rPr lang="en-US" dirty="0"/>
              <a:t>RA using Cartesian product</a:t>
            </a:r>
          </a:p>
          <a:p>
            <a:pPr lvl="1"/>
            <a:r>
              <a:rPr lang="en-US" dirty="0" smtClean="0"/>
              <a:t>RA using theta join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11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24" t="417" r="6876" b="-1"/>
          <a:stretch/>
        </p:blipFill>
        <p:spPr>
          <a:xfrm>
            <a:off x="7038505" y="3706073"/>
            <a:ext cx="1476845" cy="13809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1372" y="344439"/>
            <a:ext cx="1903978" cy="1070988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1992251" y="2543554"/>
            <a:ext cx="6107496" cy="400110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dirty="0" smtClean="0"/>
              <a:t>Rating(</a:t>
            </a:r>
            <a:r>
              <a:rPr lang="en-US" u="sng" dirty="0" err="1" smtClean="0"/>
              <a:t>RatingID</a:t>
            </a:r>
            <a:r>
              <a:rPr lang="en-US" dirty="0" smtClean="0"/>
              <a:t>, </a:t>
            </a:r>
            <a:r>
              <a:rPr lang="en-US" dirty="0" err="1" smtClean="0"/>
              <a:t>RUserID</a:t>
            </a:r>
            <a:r>
              <a:rPr lang="en-US" dirty="0"/>
              <a:t>, </a:t>
            </a:r>
            <a:r>
              <a:rPr lang="en-US" dirty="0" err="1" smtClean="0"/>
              <a:t>RMovieID</a:t>
            </a:r>
            <a:r>
              <a:rPr lang="en-US" dirty="0" smtClean="0"/>
              <a:t>, Stars, Timestamp)</a:t>
            </a:r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992251" y="1626030"/>
            <a:ext cx="4069475" cy="400110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dirty="0" smtClean="0"/>
              <a:t>User(</a:t>
            </a:r>
            <a:r>
              <a:rPr lang="en-US" u="sng" dirty="0" err="1" smtClean="0"/>
              <a:t>UserID</a:t>
            </a:r>
            <a:r>
              <a:rPr lang="en-US" dirty="0" smtClean="0"/>
              <a:t>, </a:t>
            </a:r>
            <a:r>
              <a:rPr lang="en-US" dirty="0" err="1" smtClean="0"/>
              <a:t>UName</a:t>
            </a:r>
            <a:r>
              <a:rPr lang="en-US" dirty="0" smtClean="0"/>
              <a:t>, Age, </a:t>
            </a:r>
            <a:r>
              <a:rPr lang="en-US" dirty="0" err="1" smtClean="0"/>
              <a:t>JoinDate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992251" y="2084792"/>
            <a:ext cx="4479378" cy="400110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dirty="0" smtClean="0"/>
              <a:t>Movie(</a:t>
            </a:r>
            <a:r>
              <a:rPr lang="en-US" u="sng" dirty="0" err="1" smtClean="0"/>
              <a:t>MovieID</a:t>
            </a:r>
            <a:r>
              <a:rPr lang="en-US" dirty="0" smtClean="0"/>
              <a:t>, </a:t>
            </a:r>
            <a:r>
              <a:rPr lang="en-US" dirty="0" err="1" smtClean="0"/>
              <a:t>MName</a:t>
            </a:r>
            <a:r>
              <a:rPr lang="en-US" dirty="0" smtClean="0"/>
              <a:t>, Year, Director)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807325" y="5156022"/>
            <a:ext cx="6107496" cy="1200329"/>
          </a:xfrm>
          <a:prstGeom prst="rect">
            <a:avLst/>
          </a:prstGeom>
          <a:solidFill>
            <a:srgbClr val="FAE4D7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2400" dirty="0" smtClean="0">
                <a:latin typeface="Linux Libertine" charset="0"/>
                <a:ea typeface="Linux Libertine" charset="0"/>
                <a:cs typeface="Linux Libertine" charset="0"/>
              </a:rPr>
              <a:t>Q: what are the Names and Ages of all Users who has given a Rating of at least 3 Stars to some </a:t>
            </a:r>
            <a:r>
              <a:rPr lang="en-US" sz="2400" dirty="0">
                <a:latin typeface="Linux Libertine" charset="0"/>
                <a:ea typeface="Linux Libertine" charset="0"/>
                <a:cs typeface="Linux Libertine" charset="0"/>
              </a:rPr>
              <a:t>M</a:t>
            </a:r>
            <a:r>
              <a:rPr lang="en-US" sz="2400" dirty="0" smtClean="0">
                <a:latin typeface="Linux Libertine" charset="0"/>
                <a:ea typeface="Linux Libertine" charset="0"/>
                <a:cs typeface="Linux Libertine" charset="0"/>
              </a:rPr>
              <a:t>ovie made before 1975?</a:t>
            </a:r>
            <a:endParaRPr lang="en-US" sz="2400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70" r="26940"/>
          <a:stretch/>
        </p:blipFill>
        <p:spPr>
          <a:xfrm>
            <a:off x="912855" y="1626030"/>
            <a:ext cx="877330" cy="1317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78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Inner vs. Outer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Inner join: non-matching tuples from either side of the join are dropped</a:t>
            </a:r>
          </a:p>
          <a:p>
            <a:r>
              <a:rPr lang="en-US" sz="3600" dirty="0" smtClean="0"/>
              <a:t>All of the join operations we have seen so far are examples of inner join</a:t>
            </a:r>
          </a:p>
          <a:p>
            <a:r>
              <a:rPr lang="en-US" sz="3600" dirty="0" smtClean="0"/>
              <a:t>Outer join: </a:t>
            </a:r>
            <a:r>
              <a:rPr lang="en-US" sz="3600" dirty="0"/>
              <a:t>non-matching tuples </a:t>
            </a:r>
            <a:r>
              <a:rPr lang="en-US" sz="3600" dirty="0" smtClean="0"/>
              <a:t>from one or both sides of the join are included in the results</a:t>
            </a:r>
          </a:p>
          <a:p>
            <a:r>
              <a:rPr lang="en-US" sz="3600" dirty="0" smtClean="0"/>
              <a:t>Left/right/full outer join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08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Left Outer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Example: </a:t>
            </a:r>
            <a:r>
              <a:rPr lang="en-US" sz="3600" dirty="0" smtClean="0"/>
              <a:t>S ⟕ G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451568"/>
              </p:ext>
            </p:extLst>
          </p:nvPr>
        </p:nvGraphicFramePr>
        <p:xfrm>
          <a:off x="3191334" y="5237243"/>
          <a:ext cx="2390285" cy="816864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618577"/>
                <a:gridCol w="728164"/>
                <a:gridCol w="521772"/>
                <a:gridCol w="521772"/>
              </a:tblGrid>
              <a:tr h="0">
                <a:tc>
                  <a:txBody>
                    <a:bodyPr/>
                    <a:lstStyle/>
                    <a:p>
                      <a:r>
                        <a:rPr lang="en-US" sz="1100" u="sng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SID</a:t>
                      </a:r>
                      <a:endParaRPr lang="en-US" sz="1100" u="sng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u="none" dirty="0" err="1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SName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Class</a:t>
                      </a:r>
                      <a:endParaRPr lang="en-US" sz="1100" b="1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Major</a:t>
                      </a:r>
                      <a:endParaRPr lang="en-US" sz="1100" b="1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17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Smith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21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MATH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8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Brown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24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CS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5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Moreno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21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PHYS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3112108" y="4904040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S</a:t>
            </a:r>
            <a:endParaRPr lang="en-US" sz="1400" b="1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85922"/>
              </p:ext>
            </p:extLst>
          </p:nvPr>
        </p:nvGraphicFramePr>
        <p:xfrm>
          <a:off x="5886135" y="5246222"/>
          <a:ext cx="2117427" cy="612648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614448"/>
                <a:gridCol w="657822"/>
                <a:gridCol w="845157"/>
              </a:tblGrid>
              <a:tr h="127960">
                <a:tc>
                  <a:txBody>
                    <a:bodyPr/>
                    <a:lstStyle/>
                    <a:p>
                      <a:r>
                        <a:rPr lang="en-US" sz="1100" u="sng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SID</a:t>
                      </a:r>
                      <a:endParaRPr lang="en-US" sz="1100" u="sng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CID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Grade</a:t>
                      </a:r>
                      <a:endParaRPr lang="en-US" sz="1100" b="1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094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8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CS367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A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0094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17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CS564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AB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5798221" y="4908924"/>
            <a:ext cx="3401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G</a:t>
            </a:r>
            <a:endParaRPr lang="en-US" sz="1400" b="1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904405"/>
              </p:ext>
            </p:extLst>
          </p:nvPr>
        </p:nvGraphicFramePr>
        <p:xfrm>
          <a:off x="3761649" y="3087562"/>
          <a:ext cx="3857629" cy="816864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535796"/>
                <a:gridCol w="759600"/>
                <a:gridCol w="589541"/>
                <a:gridCol w="657564"/>
                <a:gridCol w="657564"/>
                <a:gridCol w="657564"/>
              </a:tblGrid>
              <a:tr h="0">
                <a:tc>
                  <a:txBody>
                    <a:bodyPr/>
                    <a:lstStyle/>
                    <a:p>
                      <a:r>
                        <a:rPr lang="en-US" sz="1100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SID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u="none" dirty="0" err="1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SName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Class</a:t>
                      </a:r>
                      <a:endParaRPr lang="en-US" sz="1100" b="1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Major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CID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Grade</a:t>
                      </a:r>
                      <a:endParaRPr lang="en-US" sz="1100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17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Smith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21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MATH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CS564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AB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8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Brown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24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CS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CS367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A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5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Moreno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21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PHYS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NULL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NULL</a:t>
                      </a:r>
                      <a:endParaRPr lang="en-US" sz="110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7" name="Oval 16"/>
          <p:cNvSpPr/>
          <p:nvPr/>
        </p:nvSpPr>
        <p:spPr>
          <a:xfrm>
            <a:off x="5377888" y="4333094"/>
            <a:ext cx="625154" cy="408102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3200" dirty="0"/>
              <a:t>⟕</a:t>
            </a:r>
            <a:endParaRPr lang="en-US" sz="1100" dirty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cxnSp>
        <p:nvCxnSpPr>
          <p:cNvPr id="19" name="Straight Connector 18"/>
          <p:cNvCxnSpPr>
            <a:endCxn id="17" idx="0"/>
          </p:cNvCxnSpPr>
          <p:nvPr/>
        </p:nvCxnSpPr>
        <p:spPr>
          <a:xfrm>
            <a:off x="5690464" y="4066804"/>
            <a:ext cx="1" cy="2662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7" idx="3"/>
          </p:cNvCxnSpPr>
          <p:nvPr/>
        </p:nvCxnSpPr>
        <p:spPr>
          <a:xfrm flipH="1">
            <a:off x="4876078" y="4681431"/>
            <a:ext cx="593362" cy="2513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7" idx="5"/>
          </p:cNvCxnSpPr>
          <p:nvPr/>
        </p:nvCxnSpPr>
        <p:spPr>
          <a:xfrm>
            <a:off x="5911490" y="4681431"/>
            <a:ext cx="718030" cy="23915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28650" y="2978874"/>
            <a:ext cx="1859007" cy="1569660"/>
          </a:xfrm>
          <a:prstGeom prst="rect">
            <a:avLst/>
          </a:prstGeom>
          <a:solidFill>
            <a:srgbClr val="FAE4D7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2400" dirty="0" smtClean="0">
                <a:latin typeface="Linux Libertine" charset="0"/>
                <a:ea typeface="Linux Libertine" charset="0"/>
                <a:cs typeface="Linux Libertine" charset="0"/>
              </a:rPr>
              <a:t>Similarly, right (⟖) and full </a:t>
            </a:r>
            <a:r>
              <a:rPr lang="en-US" sz="2400" dirty="0">
                <a:latin typeface="Linux Libertine" charset="0"/>
                <a:ea typeface="Linux Libertine" charset="0"/>
                <a:cs typeface="Linux Libertine" charset="0"/>
              </a:rPr>
              <a:t>(⟗) </a:t>
            </a:r>
            <a:r>
              <a:rPr lang="en-US" sz="2400" dirty="0" smtClean="0">
                <a:latin typeface="Linux Libertine" charset="0"/>
                <a:ea typeface="Linux Libertine" charset="0"/>
                <a:cs typeface="Linux Libertine" charset="0"/>
              </a:rPr>
              <a:t>outer joins</a:t>
            </a:r>
            <a:endParaRPr lang="en-US" sz="2400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26693" y="4679651"/>
            <a:ext cx="2197334" cy="1015663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2000" b="1" dirty="0" smtClean="0">
                <a:latin typeface="Linux Libertine" charset="0"/>
                <a:ea typeface="Linux Libertine" charset="0"/>
                <a:cs typeface="Linux Libertine" charset="0"/>
              </a:rPr>
              <a:t>Q: </a:t>
            </a:r>
            <a:r>
              <a:rPr lang="en-US" sz="2000" dirty="0" smtClean="0">
                <a:latin typeface="Linux Libertine" charset="0"/>
                <a:ea typeface="Linux Libertine" charset="0"/>
                <a:cs typeface="Linux Libertine" charset="0"/>
              </a:rPr>
              <a:t>Can you rewrite outer joins </a:t>
            </a:r>
            <a:r>
              <a:rPr lang="en-US" sz="2000" smtClean="0">
                <a:latin typeface="Linux Libertine" charset="0"/>
                <a:ea typeface="Linux Libertine" charset="0"/>
                <a:cs typeface="Linux Libertine" charset="0"/>
              </a:rPr>
              <a:t>using anti-join?</a:t>
            </a:r>
            <a:endParaRPr lang="en-US" sz="2000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69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Division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Return every tuple in R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 which “subsumes” every tuple of R</a:t>
            </a:r>
            <a:r>
              <a:rPr lang="en-US" sz="3600" baseline="-25000" dirty="0" smtClean="0"/>
              <a:t>2</a:t>
            </a:r>
            <a:endParaRPr lang="en-US" sz="3600" dirty="0" smtClean="0"/>
          </a:p>
          <a:p>
            <a:r>
              <a:rPr lang="en-US" sz="3600" dirty="0" smtClean="0"/>
              <a:t>Notation: R</a:t>
            </a:r>
            <a:r>
              <a:rPr lang="en-US" sz="3600" baseline="-25000" dirty="0" smtClean="0"/>
              <a:t>1</a:t>
            </a:r>
            <a:r>
              <a:rPr lang="en-US" sz="3600" dirty="0"/>
              <a:t>/</a:t>
            </a:r>
            <a:r>
              <a:rPr lang="en-US" sz="3600" dirty="0" smtClean="0"/>
              <a:t>R</a:t>
            </a:r>
            <a:r>
              <a:rPr lang="en-US" sz="3600" baseline="-25000" dirty="0" smtClean="0"/>
              <a:t>2</a:t>
            </a:r>
            <a:endParaRPr lang="en-US" sz="3600" dirty="0" smtClean="0">
              <a:solidFill>
                <a:sysClr val="windowText" lastClr="000000"/>
              </a:solidFill>
            </a:endParaRPr>
          </a:p>
          <a:p>
            <a:pPr lvl="1"/>
            <a:r>
              <a:rPr lang="en-US" sz="3200" dirty="0" smtClean="0">
                <a:solidFill>
                  <a:sysClr val="windowText" lastClr="000000"/>
                </a:solidFill>
              </a:rPr>
              <a:t>Input schemas: </a:t>
            </a:r>
            <a:r>
              <a:rPr lang="en-US" sz="3200" dirty="0" smtClean="0"/>
              <a:t>R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(A1,</a:t>
            </a:r>
            <a:r>
              <a:rPr lang="mr-IN" sz="3200" dirty="0" smtClean="0"/>
              <a:t>…</a:t>
            </a:r>
            <a:r>
              <a:rPr lang="en-US" sz="3200" dirty="0" smtClean="0"/>
              <a:t>,An) and R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(B1,</a:t>
            </a:r>
            <a:r>
              <a:rPr lang="mr-IN" sz="3200" dirty="0" smtClean="0"/>
              <a:t>…</a:t>
            </a:r>
            <a:r>
              <a:rPr lang="en-US" sz="3200" dirty="0" smtClean="0"/>
              <a:t>,</a:t>
            </a:r>
            <a:r>
              <a:rPr lang="en-US" sz="3200" dirty="0" err="1" smtClean="0"/>
              <a:t>Bm</a:t>
            </a:r>
            <a:r>
              <a:rPr lang="en-US" sz="3200" dirty="0" smtClean="0"/>
              <a:t>)</a:t>
            </a:r>
          </a:p>
          <a:p>
            <a:pPr lvl="1"/>
            <a:r>
              <a:rPr lang="en-US" sz="3200" dirty="0" smtClean="0"/>
              <a:t>Requires </a:t>
            </a:r>
            <a:r>
              <a:rPr lang="en-US" sz="2800" dirty="0"/>
              <a:t>{B1,</a:t>
            </a:r>
            <a:r>
              <a:rPr lang="mr-IN" sz="2800" dirty="0"/>
              <a:t>…</a:t>
            </a:r>
            <a:r>
              <a:rPr lang="en-US" sz="2800" dirty="0"/>
              <a:t>,</a:t>
            </a:r>
            <a:r>
              <a:rPr lang="en-US" sz="2800" dirty="0" err="1"/>
              <a:t>Bm</a:t>
            </a:r>
            <a:r>
              <a:rPr lang="en-US" sz="2800" dirty="0" smtClean="0"/>
              <a:t>}⊆{</a:t>
            </a:r>
            <a:r>
              <a:rPr lang="en-US" sz="2800" dirty="0"/>
              <a:t>A1,</a:t>
            </a:r>
            <a:r>
              <a:rPr lang="mr-IN" sz="2800" dirty="0"/>
              <a:t>…</a:t>
            </a:r>
            <a:r>
              <a:rPr lang="en-US" sz="2800" dirty="0"/>
              <a:t>,An</a:t>
            </a:r>
            <a:r>
              <a:rPr lang="en-US" sz="2800" dirty="0" smtClean="0"/>
              <a:t>}</a:t>
            </a:r>
          </a:p>
          <a:p>
            <a:pPr lvl="1"/>
            <a:r>
              <a:rPr lang="en-US" sz="3200" dirty="0" smtClean="0"/>
              <a:t>Output schema: S(C1,</a:t>
            </a:r>
            <a:r>
              <a:rPr lang="mr-IN" sz="3200" dirty="0" smtClean="0"/>
              <a:t>…</a:t>
            </a:r>
            <a:r>
              <a:rPr lang="en-US" sz="3200" dirty="0" smtClean="0"/>
              <a:t>,</a:t>
            </a:r>
            <a:r>
              <a:rPr lang="en-US" sz="3200" dirty="0" err="1" smtClean="0"/>
              <a:t>Cp</a:t>
            </a:r>
            <a:r>
              <a:rPr lang="en-US" sz="3200" dirty="0" smtClean="0"/>
              <a:t>) </a:t>
            </a:r>
            <a:r>
              <a:rPr lang="en-US" sz="3200" dirty="0" err="1" smtClean="0"/>
              <a:t>s.t.</a:t>
            </a:r>
            <a:r>
              <a:rPr lang="en-US" sz="3200" dirty="0" smtClean="0"/>
              <a:t> {</a:t>
            </a:r>
            <a:r>
              <a:rPr lang="en-US" sz="3200" dirty="0"/>
              <a:t>C1,</a:t>
            </a:r>
            <a:r>
              <a:rPr lang="mr-IN" sz="3200" dirty="0"/>
              <a:t>…</a:t>
            </a:r>
            <a:r>
              <a:rPr lang="en-US" sz="3200" dirty="0"/>
              <a:t>,</a:t>
            </a:r>
            <a:r>
              <a:rPr lang="en-US" sz="3200" dirty="0" err="1"/>
              <a:t>Cp</a:t>
            </a:r>
            <a:r>
              <a:rPr lang="en-US" sz="3200" dirty="0" smtClean="0"/>
              <a:t>}={A1</a:t>
            </a:r>
            <a:r>
              <a:rPr lang="en-US" sz="3200" dirty="0"/>
              <a:t>,</a:t>
            </a:r>
            <a:r>
              <a:rPr lang="mr-IN" sz="3200" dirty="0"/>
              <a:t>…</a:t>
            </a:r>
            <a:r>
              <a:rPr lang="en-US" sz="3200" dirty="0"/>
              <a:t>,An</a:t>
            </a:r>
            <a:r>
              <a:rPr lang="en-US" sz="3200" dirty="0" smtClean="0"/>
              <a:t>}</a:t>
            </a:r>
            <a:r>
              <a:rPr lang="en-US" sz="3200" dirty="0">
                <a:solidFill>
                  <a:sysClr val="windowText" lastClr="000000"/>
                </a:solidFill>
              </a:rPr>
              <a:t>-</a:t>
            </a:r>
            <a:r>
              <a:rPr lang="en-US" sz="3200" dirty="0" smtClean="0"/>
              <a:t>{</a:t>
            </a:r>
            <a:r>
              <a:rPr lang="en-US" sz="3200" dirty="0"/>
              <a:t>B1,</a:t>
            </a:r>
            <a:r>
              <a:rPr lang="mr-IN" sz="3200" dirty="0"/>
              <a:t>…</a:t>
            </a:r>
            <a:r>
              <a:rPr lang="en-US" sz="3200" dirty="0"/>
              <a:t>,</a:t>
            </a:r>
            <a:r>
              <a:rPr lang="en-US" sz="3200" dirty="0" err="1"/>
              <a:t>Bm</a:t>
            </a:r>
            <a:r>
              <a:rPr lang="en-US" sz="3200" dirty="0" smtClean="0"/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1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Division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Example: R</a:t>
            </a:r>
            <a:r>
              <a:rPr lang="en-US" sz="3600" dirty="0" smtClean="0"/>
              <a:t> / 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15</a:t>
            </a:fld>
            <a:endParaRPr lang="en-US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/>
          </p:nvPr>
        </p:nvGraphicFramePr>
        <p:xfrm>
          <a:off x="3313061" y="3509053"/>
          <a:ext cx="1435418" cy="103632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435418"/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ysClr val="windowText" lastClr="000000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MName</a:t>
                      </a:r>
                      <a:endParaRPr lang="en-US" sz="1100" kern="1200" dirty="0">
                        <a:solidFill>
                          <a:sysClr val="windowText" lastClr="000000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Inception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Avatar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Gravity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2" name="Title 1"/>
          <p:cNvSpPr txBox="1">
            <a:spLocks/>
          </p:cNvSpPr>
          <p:nvPr/>
        </p:nvSpPr>
        <p:spPr>
          <a:xfrm>
            <a:off x="2823114" y="2967351"/>
            <a:ext cx="2286000" cy="685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200"/>
              </a:lnSpc>
              <a:buClr>
                <a:srgbClr val="92D050"/>
              </a:buClr>
            </a:pPr>
            <a:r>
              <a:rPr lang="en-US" sz="2000" b="1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Movies (M)</a:t>
            </a:r>
            <a:endParaRPr lang="en-US" sz="2400" b="1" dirty="0" smtClean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/>
          </p:nvPr>
        </p:nvGraphicFramePr>
        <p:xfrm>
          <a:off x="1136922" y="3502974"/>
          <a:ext cx="1942670" cy="25908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904758"/>
                <a:gridCol w="1037912"/>
              </a:tblGrid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solidFill>
                            <a:sysClr val="windowText" lastClr="000000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UserID</a:t>
                      </a:r>
                      <a:endParaRPr lang="en-US" sz="1100" kern="1200" dirty="0">
                        <a:solidFill>
                          <a:sysClr val="windowText" lastClr="000000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err="1" smtClean="0">
                          <a:solidFill>
                            <a:sysClr val="windowText" lastClr="000000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MName</a:t>
                      </a:r>
                      <a:endParaRPr lang="en-US" sz="1100" kern="1200" dirty="0">
                        <a:solidFill>
                          <a:sysClr val="windowText" lastClr="000000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79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Inception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80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Inception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123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Inception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79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Avatar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80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Avatar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101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Avatar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79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Gravity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191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Gravity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100" kern="12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210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Gravity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4" name="Title 1"/>
          <p:cNvSpPr txBox="1">
            <a:spLocks/>
          </p:cNvSpPr>
          <p:nvPr/>
        </p:nvSpPr>
        <p:spPr>
          <a:xfrm>
            <a:off x="628650" y="2955560"/>
            <a:ext cx="2286000" cy="685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200"/>
              </a:lnSpc>
              <a:buClr>
                <a:srgbClr val="92D050"/>
              </a:buClr>
            </a:pPr>
            <a:r>
              <a:rPr lang="en-US" sz="2000" b="1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Ratings (R)</a:t>
            </a:r>
            <a:endParaRPr lang="en-US" sz="2400" b="1" dirty="0" smtClean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/>
          </p:nvPr>
        </p:nvGraphicFramePr>
        <p:xfrm>
          <a:off x="3406684" y="5577212"/>
          <a:ext cx="1251268" cy="51816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51268"/>
              </a:tblGrid>
              <a:tr h="1795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UserID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79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6" name="Title 1"/>
          <p:cNvSpPr txBox="1">
            <a:spLocks/>
          </p:cNvSpPr>
          <p:nvPr/>
        </p:nvSpPr>
        <p:spPr>
          <a:xfrm>
            <a:off x="2793436" y="5037108"/>
            <a:ext cx="2286000" cy="685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200"/>
              </a:lnSpc>
              <a:buClr>
                <a:srgbClr val="92D050"/>
              </a:buClr>
            </a:pPr>
            <a:r>
              <a:rPr lang="en-US" sz="2000" b="1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T = R / M</a:t>
            </a:r>
            <a:endParaRPr lang="en-US" sz="2400" b="1" dirty="0" smtClean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32" name="Title 1"/>
          <p:cNvSpPr txBox="1">
            <a:spLocks/>
          </p:cNvSpPr>
          <p:nvPr/>
        </p:nvSpPr>
        <p:spPr>
          <a:xfrm>
            <a:off x="4715803" y="2955560"/>
            <a:ext cx="856436" cy="685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200"/>
              </a:lnSpc>
              <a:buClr>
                <a:srgbClr val="92D050"/>
              </a:buClr>
            </a:pPr>
            <a:r>
              <a:rPr lang="en-US" sz="2000" b="1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M’</a:t>
            </a:r>
            <a:endParaRPr lang="en-US" sz="2400" b="1" dirty="0" smtClean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6494664" y="2955560"/>
            <a:ext cx="856436" cy="685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200"/>
              </a:lnSpc>
              <a:buClr>
                <a:srgbClr val="92D050"/>
              </a:buClr>
            </a:pPr>
            <a:r>
              <a:rPr lang="en-US" sz="2000" b="1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M”</a:t>
            </a:r>
            <a:endParaRPr lang="en-US" sz="2400" b="1" dirty="0" smtClean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38" name="Title 1"/>
          <p:cNvSpPr txBox="1">
            <a:spLocks/>
          </p:cNvSpPr>
          <p:nvPr/>
        </p:nvSpPr>
        <p:spPr>
          <a:xfrm>
            <a:off x="4485216" y="4763676"/>
            <a:ext cx="2286000" cy="685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200"/>
              </a:lnSpc>
              <a:buClr>
                <a:srgbClr val="92D050"/>
              </a:buClr>
            </a:pPr>
            <a:r>
              <a:rPr lang="en-US" sz="2000" b="1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T = R / M’</a:t>
            </a:r>
            <a:endParaRPr lang="en-US" sz="2400" b="1" dirty="0" smtClean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41" name="Right Arrow 40"/>
          <p:cNvSpPr/>
          <p:nvPr/>
        </p:nvSpPr>
        <p:spPr>
          <a:xfrm rot="5400000">
            <a:off x="7153107" y="4164035"/>
            <a:ext cx="526895" cy="457200"/>
          </a:xfrm>
          <a:prstGeom prst="rightArrow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graphicFrame>
        <p:nvGraphicFramePr>
          <p:cNvPr id="43" name="Table 42"/>
          <p:cNvGraphicFramePr>
            <a:graphicFrameLocks noGrp="1"/>
          </p:cNvGraphicFramePr>
          <p:nvPr>
            <p:extLst/>
          </p:nvPr>
        </p:nvGraphicFramePr>
        <p:xfrm>
          <a:off x="4987361" y="3501227"/>
          <a:ext cx="1435418" cy="77724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435418"/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ysClr val="windowText" lastClr="000000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MName</a:t>
                      </a:r>
                      <a:endParaRPr lang="en-US" sz="1100" kern="1200" dirty="0">
                        <a:solidFill>
                          <a:sysClr val="windowText" lastClr="000000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Inception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Avatar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extLst/>
          </p:nvPr>
        </p:nvGraphicFramePr>
        <p:xfrm>
          <a:off x="6678492" y="3500346"/>
          <a:ext cx="1435418" cy="51816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435418"/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err="1" smtClean="0">
                          <a:solidFill>
                            <a:sysClr val="windowText" lastClr="000000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MName</a:t>
                      </a:r>
                      <a:endParaRPr lang="en-US" sz="1100" kern="1200" dirty="0">
                        <a:solidFill>
                          <a:sysClr val="windowText" lastClr="000000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Inception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>
            <p:extLst/>
          </p:nvPr>
        </p:nvGraphicFramePr>
        <p:xfrm>
          <a:off x="5079436" y="5316534"/>
          <a:ext cx="1251268" cy="77724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51268"/>
              </a:tblGrid>
              <a:tr h="1795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UserID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79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95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80</a:t>
                      </a:r>
                      <a:endParaRPr lang="en-US" sz="1100" kern="1200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7" name="Title 1"/>
          <p:cNvSpPr txBox="1">
            <a:spLocks/>
          </p:cNvSpPr>
          <p:nvPr/>
        </p:nvSpPr>
        <p:spPr>
          <a:xfrm>
            <a:off x="6233095" y="4503715"/>
            <a:ext cx="2286000" cy="685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200"/>
              </a:lnSpc>
              <a:buClr>
                <a:srgbClr val="92D050"/>
              </a:buClr>
            </a:pPr>
            <a:r>
              <a:rPr lang="en-US" sz="2000" b="1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T = R </a:t>
            </a:r>
            <a:r>
              <a:rPr lang="en-US" sz="2000" b="1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/ M’’</a:t>
            </a:r>
            <a:endParaRPr lang="en-US" sz="2400" b="1" dirty="0" smtClean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48" name="Right Arrow 47"/>
          <p:cNvSpPr/>
          <p:nvPr/>
        </p:nvSpPr>
        <p:spPr>
          <a:xfrm rot="5400000">
            <a:off x="5439890" y="4431059"/>
            <a:ext cx="526895" cy="457200"/>
          </a:xfrm>
          <a:prstGeom prst="rightArrow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49" name="Right Arrow 48"/>
          <p:cNvSpPr/>
          <p:nvPr/>
        </p:nvSpPr>
        <p:spPr>
          <a:xfrm rot="5400000">
            <a:off x="3763957" y="4694507"/>
            <a:ext cx="526895" cy="457200"/>
          </a:xfrm>
          <a:prstGeom prst="rightArrow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824214" y="1775548"/>
            <a:ext cx="2289695" cy="1015663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2000" b="1" dirty="0" smtClean="0">
                <a:latin typeface="Linux Libertine" charset="0"/>
                <a:ea typeface="Linux Libertine" charset="0"/>
                <a:cs typeface="Linux Libertine" charset="0"/>
              </a:rPr>
              <a:t>Q: </a:t>
            </a:r>
            <a:r>
              <a:rPr lang="en-US" sz="2000" dirty="0" smtClean="0">
                <a:latin typeface="Linux Libertine" charset="0"/>
                <a:ea typeface="Linux Libertine" charset="0"/>
                <a:cs typeface="Linux Libertine" charset="0"/>
              </a:rPr>
              <a:t>Can you rewrite division </a:t>
            </a:r>
            <a:r>
              <a:rPr lang="en-US" sz="2000" smtClean="0">
                <a:latin typeface="Linux Libertine" charset="0"/>
                <a:ea typeface="Linux Libertine" charset="0"/>
                <a:cs typeface="Linux Libertine" charset="0"/>
              </a:rPr>
              <a:t>using basic RA operations?</a:t>
            </a:r>
            <a:endParaRPr lang="en-US" sz="2000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079280" y="5505099"/>
            <a:ext cx="669516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2000" b="1" smtClean="0">
                <a:latin typeface="Linux Libertine" charset="0"/>
                <a:ea typeface="Linux Libertine" charset="0"/>
                <a:cs typeface="Linux Libertine" charset="0"/>
              </a:rPr>
              <a:t>?</a:t>
            </a:r>
            <a:endParaRPr lang="en-US" sz="2000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02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2" grpId="0"/>
      <p:bldP spid="36" grpId="0"/>
      <p:bldP spid="38" grpId="0"/>
      <p:bldP spid="41" grpId="0" animBg="1"/>
      <p:bldP spid="47" grpId="0"/>
      <p:bldP spid="48" grpId="0" animBg="1"/>
      <p:bldP spid="49" grpId="0" animBg="1"/>
      <p:bldP spid="27" grpId="0" animBg="1"/>
      <p:bldP spid="2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Recap: </a:t>
            </a:r>
            <a:br>
              <a:rPr lang="en-US" dirty="0" smtClean="0"/>
            </a:br>
            <a:r>
              <a:rPr lang="en-US" dirty="0" smtClean="0"/>
              <a:t>Relational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9862" y="2957466"/>
            <a:ext cx="3575488" cy="315368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Renaming (𝜌)</a:t>
            </a:r>
          </a:p>
          <a:p>
            <a:r>
              <a:rPr lang="en-US" sz="3200" dirty="0" smtClean="0"/>
              <a:t>Join (</a:t>
            </a:r>
            <a:r>
              <a:rPr lang="en-US" sz="3200" dirty="0"/>
              <a:t>⨝</a:t>
            </a:r>
            <a:r>
              <a:rPr lang="en-US" sz="3200" dirty="0" smtClean="0"/>
              <a:t>)</a:t>
            </a:r>
          </a:p>
          <a:p>
            <a:pPr lvl="1"/>
            <a:r>
              <a:rPr lang="en-US" sz="2800" dirty="0" smtClean="0">
                <a:solidFill>
                  <a:prstClr val="black"/>
                </a:solidFill>
              </a:rPr>
              <a:t>Theta, natural, </a:t>
            </a:r>
            <a:r>
              <a:rPr lang="mr-IN" sz="2800" dirty="0" smtClean="0">
                <a:solidFill>
                  <a:prstClr val="black"/>
                </a:solidFill>
              </a:rPr>
              <a:t>…</a:t>
            </a:r>
            <a:endParaRPr lang="en-US" dirty="0" smtClean="0"/>
          </a:p>
          <a:p>
            <a:r>
              <a:rPr lang="en-US" sz="3200" dirty="0" smtClean="0"/>
              <a:t>Set operations</a:t>
            </a:r>
          </a:p>
          <a:p>
            <a:pPr lvl="1"/>
            <a:r>
              <a:rPr lang="en-US" sz="2800" dirty="0" smtClean="0"/>
              <a:t>Intersection (∩)</a:t>
            </a:r>
          </a:p>
          <a:p>
            <a:pPr lvl="1"/>
            <a:r>
              <a:rPr lang="en-US" sz="2800" dirty="0" smtClean="0"/>
              <a:t>Division (/)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16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28650" y="2957466"/>
            <a:ext cx="4426826" cy="3153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Selection (𝜎)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Projection (𝜋)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Cartesian product (×)</a:t>
            </a:r>
            <a:endParaRPr lang="en-US" sz="2400" dirty="0">
              <a:solidFill>
                <a:prstClr val="black"/>
              </a:solidFill>
              <a:latin typeface="Linux Libertine" charset="0"/>
              <a:ea typeface="Linux Libertine" charset="0"/>
              <a:cs typeface="Linux Libertine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Set operations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Union (∪)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Difference (- or ∖)</a:t>
            </a:r>
          </a:p>
        </p:txBody>
      </p:sp>
      <p:sp>
        <p:nvSpPr>
          <p:cNvPr id="7" name="Rectangle 6"/>
          <p:cNvSpPr/>
          <p:nvPr/>
        </p:nvSpPr>
        <p:spPr>
          <a:xfrm>
            <a:off x="628650" y="1758157"/>
            <a:ext cx="367008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Basic </a:t>
            </a:r>
          </a:p>
          <a:p>
            <a:pPr algn="ctr"/>
            <a:r>
              <a:rPr lang="en-US" sz="2800" b="1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RA Operations</a:t>
            </a:r>
            <a:endParaRPr lang="en-US" sz="2800" b="1" dirty="0"/>
          </a:p>
        </p:txBody>
      </p:sp>
      <p:sp>
        <p:nvSpPr>
          <p:cNvPr id="8" name="Rectangle 7"/>
          <p:cNvSpPr/>
          <p:nvPr/>
        </p:nvSpPr>
        <p:spPr>
          <a:xfrm>
            <a:off x="4840014" y="1758158"/>
            <a:ext cx="37751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Derived </a:t>
            </a:r>
            <a:r>
              <a:rPr lang="en-US" sz="2800" b="1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and Auxiliary RA </a:t>
            </a:r>
            <a:r>
              <a:rPr lang="en-US" sz="2800" b="1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Operations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5549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A Complete Set of RA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{</a:t>
            </a:r>
            <a:r>
              <a:rPr lang="en-US" sz="3600" dirty="0" smtClean="0"/>
              <a:t>𝜎, 𝜋, ×, ∪, -, </a:t>
            </a:r>
            <a:r>
              <a:rPr lang="en-US" sz="3600" dirty="0"/>
              <a:t>𝜌} </a:t>
            </a:r>
            <a:r>
              <a:rPr lang="en-US" sz="3600" dirty="0" smtClean="0"/>
              <a:t>is a complete set of RA operations; i.e. any other RA operation can be expressed as a sequence of operations form this set</a:t>
            </a:r>
          </a:p>
          <a:p>
            <a:r>
              <a:rPr lang="en-US" sz="3600" dirty="0" smtClean="0"/>
              <a:t>However, there are some useful operations that cannot be expressed in RA</a:t>
            </a:r>
          </a:p>
          <a:p>
            <a:r>
              <a:rPr lang="en-US" sz="3600" dirty="0" smtClean="0"/>
              <a:t>Hence, </a:t>
            </a:r>
            <a:r>
              <a:rPr lang="en-US" sz="3600" i="1" dirty="0" smtClean="0"/>
              <a:t>extended RA operations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3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Extended RA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Some fancier operations that are not available in the original RA</a:t>
            </a:r>
          </a:p>
          <a:p>
            <a:endParaRPr lang="en-US" sz="3600" dirty="0" smtClean="0"/>
          </a:p>
          <a:p>
            <a:r>
              <a:rPr lang="en-US" sz="3600" dirty="0" smtClean="0"/>
              <a:t>Aggregate </a:t>
            </a:r>
            <a:r>
              <a:rPr lang="en-US" sz="3600" dirty="0"/>
              <a:t>functions and grouping</a:t>
            </a:r>
          </a:p>
          <a:p>
            <a:r>
              <a:rPr lang="en-US" sz="3600" dirty="0" smtClean="0"/>
              <a:t>Generalized projection</a:t>
            </a:r>
          </a:p>
          <a:p>
            <a:r>
              <a:rPr lang="en-US" sz="3600" dirty="0" smtClean="0"/>
              <a:t>Sort</a:t>
            </a:r>
          </a:p>
          <a:p>
            <a:r>
              <a:rPr lang="en-US" sz="3600" dirty="0" smtClean="0"/>
              <a:t>Duplicate elimination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814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Aggregate </a:t>
            </a:r>
            <a:r>
              <a:rPr lang="en-US" dirty="0" smtClean="0"/>
              <a:t>Functions </a:t>
            </a:r>
            <a:r>
              <a:rPr lang="en-US" dirty="0"/>
              <a:t>and </a:t>
            </a:r>
            <a:r>
              <a:rPr lang="en-US" dirty="0" smtClean="0"/>
              <a:t>Grouping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Return grouping attributes and the corresponding aggregated values </a:t>
            </a:r>
          </a:p>
          <a:p>
            <a:r>
              <a:rPr lang="en-US" sz="3600" dirty="0" smtClean="0"/>
              <a:t>Notation: 𝛾</a:t>
            </a:r>
            <a:r>
              <a:rPr lang="en-US" sz="3600" baseline="-25000" dirty="0" smtClean="0"/>
              <a:t>B1,</a:t>
            </a:r>
            <a:r>
              <a:rPr lang="mr-IN" sz="3600" baseline="-25000" dirty="0" smtClean="0"/>
              <a:t>…</a:t>
            </a:r>
            <a:r>
              <a:rPr lang="en-US" sz="3600" baseline="-25000" dirty="0" smtClean="0"/>
              <a:t>,</a:t>
            </a:r>
            <a:r>
              <a:rPr lang="en-US" sz="3600" baseline="-25000" dirty="0" err="1" smtClean="0"/>
              <a:t>Bm,Agg</a:t>
            </a:r>
            <a:r>
              <a:rPr lang="en-US" sz="3600" baseline="-25000" dirty="0" smtClean="0"/>
              <a:t>(A)</a:t>
            </a:r>
            <a:r>
              <a:rPr lang="en-US" sz="3600" dirty="0" smtClean="0"/>
              <a:t>(R)</a:t>
            </a:r>
          </a:p>
          <a:p>
            <a:pPr lvl="1"/>
            <a:r>
              <a:rPr lang="en-US" sz="3200" dirty="0" smtClean="0"/>
              <a:t>Input schema: R(C1,</a:t>
            </a:r>
            <a:r>
              <a:rPr lang="mr-IN" sz="3200" dirty="0" smtClean="0"/>
              <a:t>…</a:t>
            </a:r>
            <a:r>
              <a:rPr lang="en-US" sz="3200" dirty="0" smtClean="0"/>
              <a:t>Cn)</a:t>
            </a:r>
          </a:p>
          <a:p>
            <a:pPr lvl="1"/>
            <a:r>
              <a:rPr lang="en-US" sz="3200" dirty="0" smtClean="0"/>
              <a:t>Grouping attributes: {B1,</a:t>
            </a:r>
            <a:r>
              <a:rPr lang="mr-IN" sz="3200" dirty="0" smtClean="0"/>
              <a:t>…</a:t>
            </a:r>
            <a:r>
              <a:rPr lang="en-US" sz="3200" dirty="0" err="1" smtClean="0"/>
              <a:t>Bm</a:t>
            </a:r>
            <a:r>
              <a:rPr lang="en-US" sz="3200" dirty="0" smtClean="0"/>
              <a:t>}⊆{</a:t>
            </a:r>
            <a:r>
              <a:rPr lang="en-US" sz="3200" dirty="0"/>
              <a:t>C1,</a:t>
            </a:r>
            <a:r>
              <a:rPr lang="mr-IN" sz="3200" dirty="0"/>
              <a:t>…</a:t>
            </a:r>
            <a:r>
              <a:rPr lang="en-US" sz="3200" dirty="0"/>
              <a:t>Cn}</a:t>
            </a:r>
            <a:endParaRPr lang="en-US" sz="3200" dirty="0" smtClean="0"/>
          </a:p>
          <a:p>
            <a:pPr lvl="1"/>
            <a:r>
              <a:rPr lang="en-US" sz="3200" dirty="0" err="1" smtClean="0"/>
              <a:t>Agg</a:t>
            </a:r>
            <a:r>
              <a:rPr lang="en-US" sz="3200" dirty="0" smtClean="0"/>
              <a:t>: the aggregate function</a:t>
            </a:r>
          </a:p>
          <a:p>
            <a:pPr lvl="2"/>
            <a:r>
              <a:rPr lang="en-US" sz="2800" dirty="0" smtClean="0"/>
              <a:t>e.g. SUM, COUNT, AVG, MIN and MAX</a:t>
            </a:r>
          </a:p>
          <a:p>
            <a:pPr lvl="1"/>
            <a:r>
              <a:rPr lang="en-US" sz="3200" dirty="0" smtClean="0"/>
              <a:t>Output schema: </a:t>
            </a:r>
            <a:r>
              <a:rPr lang="en-US" sz="3200" dirty="0"/>
              <a:t>B1,</a:t>
            </a:r>
            <a:r>
              <a:rPr lang="mr-IN" sz="3200" dirty="0" smtClean="0"/>
              <a:t>…</a:t>
            </a:r>
            <a:r>
              <a:rPr lang="en-US" sz="3200" dirty="0" smtClean="0"/>
              <a:t>,</a:t>
            </a:r>
            <a:r>
              <a:rPr lang="en-US" sz="3200" dirty="0" err="1" smtClean="0"/>
              <a:t>Bm,Y</a:t>
            </a:r>
            <a:r>
              <a:rPr lang="en-US" sz="3200" dirty="0" smtClean="0"/>
              <a:t> where Y is an extra (numerical) attribute for the result of the aggregate function</a:t>
            </a:r>
          </a:p>
          <a:p>
            <a:pPr lvl="1"/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3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21348" y="812802"/>
            <a:ext cx="7886700" cy="2852737"/>
          </a:xfrm>
        </p:spPr>
        <p:txBody>
          <a:bodyPr>
            <a:normAutofit fontScale="90000"/>
          </a:bodyPr>
          <a:lstStyle/>
          <a:p>
            <a:r>
              <a:rPr lang="en-US" dirty="0"/>
              <a:t>Relational Algebra: Foundations of Operating on Relational Data</a:t>
            </a:r>
            <a:endParaRPr lang="en-US" sz="66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618808" y="4162242"/>
            <a:ext cx="7886700" cy="1500187"/>
          </a:xfrm>
        </p:spPr>
        <p:txBody>
          <a:bodyPr>
            <a:normAutofit/>
          </a:bodyPr>
          <a:lstStyle/>
          <a:p>
            <a:pPr algn="ctr"/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“Art is fire plus algebra.”</a:t>
            </a:r>
          </a:p>
          <a:p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					   - J. L. </a:t>
            </a:r>
            <a:r>
              <a:rPr lang="en-US" i="1" smtClean="0">
                <a:solidFill>
                  <a:schemeClr val="bg1">
                    <a:lumMod val="50000"/>
                  </a:schemeClr>
                </a:solidFill>
              </a:rPr>
              <a:t>Borges</a:t>
            </a:r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2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21348" y="3913890"/>
            <a:ext cx="7884160" cy="0"/>
          </a:xfrm>
          <a:prstGeom prst="line">
            <a:avLst/>
          </a:prstGeom>
          <a:ln w="762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183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Aggregate Functions and Grouping </a:t>
            </a:r>
            <a:r>
              <a:rPr lang="en-US" dirty="0" smtClean="0"/>
              <a:t>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Example: </a:t>
            </a:r>
            <a:r>
              <a:rPr lang="en-US" sz="3600" dirty="0" smtClean="0"/>
              <a:t>𝛾</a:t>
            </a:r>
            <a:r>
              <a:rPr lang="en-US" sz="3200" baseline="-25000" dirty="0" err="1" smtClean="0"/>
              <a:t>Major,AVG</a:t>
            </a:r>
            <a:r>
              <a:rPr lang="en-US" sz="3200" baseline="-25000" dirty="0" smtClean="0"/>
              <a:t>(Age)</a:t>
            </a:r>
            <a:r>
              <a:rPr lang="en-US" sz="3600" dirty="0" smtClean="0"/>
              <a:t>(Student)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20</a:t>
            </a:fld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822117" y="3901780"/>
            <a:ext cx="1324303" cy="42405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24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                𝛾</a:t>
            </a:r>
            <a:r>
              <a:rPr lang="en-US" sz="2000" baseline="-25000" dirty="0" err="1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Major,AVG</a:t>
            </a:r>
            <a:r>
              <a:rPr lang="en-US" sz="2000" baseline="-25000" dirty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(Age)</a:t>
            </a:r>
            <a:endParaRPr lang="en-US" sz="800" dirty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4484269" y="3630678"/>
            <a:ext cx="1" cy="3629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484269" y="4404245"/>
            <a:ext cx="0" cy="3071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634513"/>
              </p:ext>
            </p:extLst>
          </p:nvPr>
        </p:nvGraphicFramePr>
        <p:xfrm>
          <a:off x="3475480" y="4808201"/>
          <a:ext cx="2112880" cy="1179576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546788"/>
                <a:gridCol w="643656"/>
                <a:gridCol w="461218"/>
                <a:gridCol w="461218"/>
              </a:tblGrid>
              <a:tr h="102334">
                <a:tc>
                  <a:txBody>
                    <a:bodyPr/>
                    <a:lstStyle/>
                    <a:p>
                      <a:r>
                        <a:rPr lang="en-US" sz="1050" u="sng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SID</a:t>
                      </a:r>
                      <a:endParaRPr lang="en-US" sz="1050" u="sng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Name</a:t>
                      </a:r>
                      <a:endParaRPr lang="en-US" sz="1050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b="1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Age</a:t>
                      </a:r>
                      <a:endParaRPr lang="en-US" sz="1050" b="1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b="1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Major</a:t>
                      </a:r>
                      <a:endParaRPr lang="en-US" sz="1050" b="1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17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Smith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22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BIOL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8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Brown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24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CS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5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Moreno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21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BIOL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23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Boll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23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BIOL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7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err="1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Bakhtiari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21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CS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3384798" y="4525291"/>
            <a:ext cx="8082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Student</a:t>
            </a:r>
            <a:endParaRPr lang="en-US" sz="1200" b="1" dirty="0"/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180423"/>
              </p:ext>
            </p:extLst>
          </p:nvPr>
        </p:nvGraphicFramePr>
        <p:xfrm>
          <a:off x="3931831" y="2899435"/>
          <a:ext cx="1104874" cy="589788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643656"/>
                <a:gridCol w="461218"/>
              </a:tblGrid>
              <a:tr h="102334">
                <a:tc>
                  <a:txBody>
                    <a:bodyPr/>
                    <a:lstStyle/>
                    <a:p>
                      <a:pPr algn="l"/>
                      <a:r>
                        <a:rPr lang="en-US" sz="1050" b="1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Major</a:t>
                      </a:r>
                      <a:endParaRPr lang="en-US" sz="1050" b="1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b="1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Age</a:t>
                      </a:r>
                      <a:endParaRPr lang="en-US" sz="1050" b="1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334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CS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22.5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34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BIOL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22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2990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Generalized Projection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Return specific attributes or functions of attributes of all rows</a:t>
            </a:r>
          </a:p>
          <a:p>
            <a:r>
              <a:rPr lang="en-US" sz="3600" dirty="0" smtClean="0"/>
              <a:t>Notation</a:t>
            </a:r>
            <a:r>
              <a:rPr lang="en-US" sz="3600" dirty="0"/>
              <a:t>: </a:t>
            </a:r>
            <a:r>
              <a:rPr lang="en-US" sz="3600" dirty="0" smtClean="0"/>
              <a:t>𝜋</a:t>
            </a:r>
            <a:r>
              <a:rPr lang="is-IS" sz="3600" baseline="-25000" dirty="0" smtClean="0"/>
              <a:t>F1,...,Fn</a:t>
            </a:r>
            <a:r>
              <a:rPr lang="en-US" sz="3600" dirty="0" smtClean="0"/>
              <a:t>(R)</a:t>
            </a:r>
          </a:p>
          <a:p>
            <a:pPr lvl="1"/>
            <a:r>
              <a:rPr lang="en-US" sz="3200" dirty="0" smtClean="0"/>
              <a:t>Input schema: R(B1,</a:t>
            </a:r>
            <a:r>
              <a:rPr lang="mr-IN" sz="3200" dirty="0" smtClean="0"/>
              <a:t>…</a:t>
            </a:r>
            <a:r>
              <a:rPr lang="en-US" sz="3200" dirty="0" smtClean="0"/>
              <a:t>,</a:t>
            </a:r>
            <a:r>
              <a:rPr lang="en-US" sz="3200" dirty="0" err="1" smtClean="0"/>
              <a:t>Bm</a:t>
            </a:r>
            <a:r>
              <a:rPr lang="en-US" sz="3200" dirty="0" smtClean="0"/>
              <a:t>)</a:t>
            </a:r>
          </a:p>
          <a:p>
            <a:pPr lvl="1"/>
            <a:r>
              <a:rPr lang="is-IS" sz="3200" dirty="0"/>
              <a:t>F</a:t>
            </a:r>
            <a:r>
              <a:rPr lang="is-IS" sz="3200" dirty="0" smtClean="0"/>
              <a:t>1,…,Fn</a:t>
            </a:r>
            <a:r>
              <a:rPr lang="en-US" sz="3200" dirty="0" smtClean="0"/>
              <a:t>: list of attributes or functions of attributes </a:t>
            </a:r>
            <a:r>
              <a:rPr lang="en-US" sz="3200" dirty="0"/>
              <a:t>in {B1</a:t>
            </a:r>
            <a:r>
              <a:rPr lang="en-US" sz="3200" dirty="0" smtClean="0"/>
              <a:t>,</a:t>
            </a:r>
            <a:r>
              <a:rPr lang="mr-IN" sz="3200" dirty="0" smtClean="0"/>
              <a:t>…</a:t>
            </a:r>
            <a:r>
              <a:rPr lang="en-US" sz="3200" dirty="0" smtClean="0"/>
              <a:t>,</a:t>
            </a:r>
            <a:r>
              <a:rPr lang="en-US" sz="3200" dirty="0" err="1" smtClean="0"/>
              <a:t>Bm</a:t>
            </a:r>
            <a:r>
              <a:rPr lang="en-US" sz="3200" dirty="0"/>
              <a:t>} </a:t>
            </a:r>
            <a:r>
              <a:rPr lang="en-US" sz="3200" dirty="0" smtClean="0"/>
              <a:t>to project onto</a:t>
            </a:r>
          </a:p>
          <a:p>
            <a:pPr lvl="1"/>
            <a:r>
              <a:rPr lang="en-US" sz="3200" dirty="0" smtClean="0"/>
              <a:t>Output schema: S(</a:t>
            </a:r>
            <a:r>
              <a:rPr lang="en-US" sz="3600" dirty="0" smtClean="0"/>
              <a:t>F1,</a:t>
            </a:r>
            <a:r>
              <a:rPr lang="mr-IN" sz="3600" dirty="0" smtClean="0"/>
              <a:t>…</a:t>
            </a:r>
            <a:r>
              <a:rPr lang="en-US" sz="3600" dirty="0" smtClean="0"/>
              <a:t>,</a:t>
            </a:r>
            <a:r>
              <a:rPr lang="en-US" sz="3600" dirty="0" err="1" smtClean="0"/>
              <a:t>Fn</a:t>
            </a:r>
            <a:r>
              <a:rPr lang="en-US" sz="3600" dirty="0" smtClean="0"/>
              <a:t>)</a:t>
            </a:r>
          </a:p>
          <a:p>
            <a:endParaRPr lang="en-US" sz="3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240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Generalized Projection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Example: </a:t>
            </a:r>
            <a:r>
              <a:rPr lang="en-US" sz="3600" dirty="0" smtClean="0"/>
              <a:t>𝜋</a:t>
            </a:r>
            <a:r>
              <a:rPr lang="en-US" sz="3600" baseline="-25000" dirty="0" smtClean="0">
                <a:solidFill>
                  <a:sysClr val="windowText" lastClr="000000"/>
                </a:solidFill>
              </a:rPr>
              <a:t>Name, </a:t>
            </a:r>
            <a:r>
              <a:rPr lang="en-US" sz="3600" baseline="-25000" dirty="0">
                <a:solidFill>
                  <a:sysClr val="windowText" lastClr="000000"/>
                </a:solidFill>
              </a:rPr>
              <a:t>Age-20</a:t>
            </a:r>
            <a:r>
              <a:rPr lang="en-US" sz="3600" dirty="0" smtClean="0">
                <a:solidFill>
                  <a:sysClr val="windowText" lastClr="000000"/>
                </a:solidFill>
              </a:rPr>
              <a:t>(Student</a:t>
            </a:r>
            <a:r>
              <a:rPr lang="en-US" sz="3600" dirty="0">
                <a:solidFill>
                  <a:sysClr val="windowText" lastClr="000000"/>
                </a:solidFill>
              </a:rPr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22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811606" y="4090966"/>
            <a:ext cx="1324303" cy="42405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24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𝜋</a:t>
            </a:r>
            <a:r>
              <a:rPr lang="en-US" sz="2400" baseline="-25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Name</a:t>
            </a:r>
            <a:r>
              <a:rPr lang="en-US" sz="2400" baseline="-25000" dirty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, </a:t>
            </a:r>
            <a:r>
              <a:rPr lang="en-US" sz="2400" baseline="-25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Age-20</a:t>
            </a:r>
            <a:endParaRPr lang="en-US" sz="1100" dirty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473758" y="3819864"/>
            <a:ext cx="1" cy="3629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473758" y="4593431"/>
            <a:ext cx="0" cy="3071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549345"/>
              </p:ext>
            </p:extLst>
          </p:nvPr>
        </p:nvGraphicFramePr>
        <p:xfrm>
          <a:off x="3464969" y="4997387"/>
          <a:ext cx="2112880" cy="1179576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546788"/>
                <a:gridCol w="643656"/>
                <a:gridCol w="461218"/>
                <a:gridCol w="461218"/>
              </a:tblGrid>
              <a:tr h="102334">
                <a:tc>
                  <a:txBody>
                    <a:bodyPr/>
                    <a:lstStyle/>
                    <a:p>
                      <a:r>
                        <a:rPr lang="en-US" sz="1050" u="sng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SID</a:t>
                      </a:r>
                      <a:endParaRPr lang="en-US" sz="1050" u="sng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Name</a:t>
                      </a:r>
                      <a:endParaRPr lang="en-US" sz="1050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b="1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Class</a:t>
                      </a:r>
                      <a:endParaRPr lang="en-US" sz="1050" b="1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b="1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Major</a:t>
                      </a:r>
                      <a:endParaRPr lang="en-US" sz="1050" b="1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17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Smith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22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MATH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8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Brown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24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CS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5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Moreno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19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PHYS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23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Boll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23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BIOL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7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Brown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21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CS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3374287" y="4714477"/>
            <a:ext cx="8082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Student</a:t>
            </a:r>
            <a:endParaRPr lang="en-US" sz="1200" b="1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086038"/>
              </p:ext>
            </p:extLst>
          </p:nvPr>
        </p:nvGraphicFramePr>
        <p:xfrm>
          <a:off x="3921320" y="2559217"/>
          <a:ext cx="1104874" cy="1179576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643656"/>
                <a:gridCol w="461218"/>
              </a:tblGrid>
              <a:tr h="102334">
                <a:tc>
                  <a:txBody>
                    <a:bodyPr/>
                    <a:lstStyle/>
                    <a:p>
                      <a:pPr algn="l"/>
                      <a:r>
                        <a:rPr lang="en-US" sz="1050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Name</a:t>
                      </a:r>
                      <a:endParaRPr lang="en-US" sz="1050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b="1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Age-20</a:t>
                      </a:r>
                      <a:endParaRPr lang="en-US" sz="1050" b="1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Smith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Brown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4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Moreno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-1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Boll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3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Brown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1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094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Return list of tuples sorted by value of particular attribute(s)</a:t>
            </a:r>
          </a:p>
          <a:p>
            <a:r>
              <a:rPr lang="en-US" sz="3600" dirty="0" smtClean="0"/>
              <a:t>Notation</a:t>
            </a:r>
            <a:r>
              <a:rPr lang="en-US" sz="3600" dirty="0"/>
              <a:t>: </a:t>
            </a:r>
            <a:r>
              <a:rPr lang="en-US" sz="3600" dirty="0" smtClean="0"/>
              <a:t>𝜏</a:t>
            </a:r>
            <a:r>
              <a:rPr lang="is-IS" sz="3600" baseline="-25000" dirty="0" smtClean="0"/>
              <a:t>B1,...,Bm</a:t>
            </a:r>
            <a:r>
              <a:rPr lang="en-US" sz="3600" dirty="0" smtClean="0"/>
              <a:t>(R)</a:t>
            </a:r>
          </a:p>
          <a:p>
            <a:pPr lvl="1"/>
            <a:r>
              <a:rPr lang="en-US" sz="3200" dirty="0" smtClean="0"/>
              <a:t>Input schema: R(A1,</a:t>
            </a:r>
            <a:r>
              <a:rPr lang="mr-IN" sz="3200" dirty="0" smtClean="0"/>
              <a:t>…</a:t>
            </a:r>
            <a:r>
              <a:rPr lang="en-US" sz="3200" dirty="0" smtClean="0"/>
              <a:t>,An)</a:t>
            </a:r>
          </a:p>
          <a:p>
            <a:pPr lvl="1"/>
            <a:r>
              <a:rPr lang="is-IS" sz="3200" dirty="0" smtClean="0"/>
              <a:t>B1,...Bm</a:t>
            </a:r>
            <a:r>
              <a:rPr lang="en-US" sz="3200" dirty="0" smtClean="0"/>
              <a:t>: list of attributes used to sort R </a:t>
            </a:r>
            <a:r>
              <a:rPr lang="en-US" sz="3200" dirty="0" err="1" smtClean="0"/>
              <a:t>s.t.</a:t>
            </a:r>
            <a:r>
              <a:rPr lang="en-US" sz="3200" dirty="0" smtClean="0"/>
              <a:t> </a:t>
            </a:r>
            <a:r>
              <a:rPr lang="en-US" sz="3200" dirty="0"/>
              <a:t>{B1,</a:t>
            </a:r>
            <a:r>
              <a:rPr lang="mr-IN" sz="3200" dirty="0"/>
              <a:t>…</a:t>
            </a:r>
            <a:r>
              <a:rPr lang="en-US" sz="3200" dirty="0" err="1"/>
              <a:t>Bm</a:t>
            </a:r>
            <a:r>
              <a:rPr lang="en-US" sz="3200" dirty="0"/>
              <a:t>}⊆</a:t>
            </a:r>
            <a:r>
              <a:rPr lang="en-US" sz="3200" dirty="0" smtClean="0"/>
              <a:t>{A1</a:t>
            </a:r>
            <a:r>
              <a:rPr lang="en-US" sz="3200" dirty="0"/>
              <a:t>,</a:t>
            </a:r>
            <a:r>
              <a:rPr lang="mr-IN" sz="3200" dirty="0" smtClean="0"/>
              <a:t>…</a:t>
            </a:r>
            <a:r>
              <a:rPr lang="en-US" sz="3200" dirty="0" smtClean="0"/>
              <a:t>An</a:t>
            </a:r>
            <a:r>
              <a:rPr lang="en-US" sz="3200" dirty="0"/>
              <a:t>}</a:t>
            </a:r>
            <a:endParaRPr lang="en-US" sz="3200" dirty="0" smtClean="0"/>
          </a:p>
          <a:p>
            <a:pPr lvl="1"/>
            <a:r>
              <a:rPr lang="en-US" sz="3200" dirty="0" smtClean="0"/>
              <a:t>Output schema: the same as the input relation</a:t>
            </a:r>
            <a:endParaRPr lang="en-US" sz="3600" dirty="0" smtClean="0"/>
          </a:p>
          <a:p>
            <a:endParaRPr lang="en-US" sz="3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647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Sort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Example</a:t>
            </a:r>
            <a:r>
              <a:rPr lang="en-US" sz="3600" dirty="0"/>
              <a:t>: </a:t>
            </a:r>
            <a:r>
              <a:rPr lang="en-US" sz="3600" dirty="0" smtClean="0"/>
              <a:t>𝜏</a:t>
            </a:r>
            <a:r>
              <a:rPr lang="en-US" sz="3600" baseline="-25000" dirty="0" smtClean="0">
                <a:solidFill>
                  <a:sysClr val="windowText" lastClr="000000"/>
                </a:solidFill>
              </a:rPr>
              <a:t>Name, SID</a:t>
            </a:r>
            <a:r>
              <a:rPr lang="en-US" sz="3600" dirty="0" smtClean="0">
                <a:solidFill>
                  <a:sysClr val="windowText" lastClr="000000"/>
                </a:solidFill>
              </a:rPr>
              <a:t>(Student)</a:t>
            </a:r>
            <a:endParaRPr lang="en-US" sz="3600" dirty="0">
              <a:solidFill>
                <a:sysClr val="windowText" lastClr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24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811606" y="4090966"/>
            <a:ext cx="1324303" cy="42405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2400" dirty="0" smtClean="0"/>
              <a:t>𝜏</a:t>
            </a:r>
            <a:r>
              <a:rPr lang="en-US" sz="2400" baseline="-25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Name, SID</a:t>
            </a:r>
            <a:endParaRPr lang="en-US" sz="1100" dirty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473758" y="3819864"/>
            <a:ext cx="1" cy="3629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473758" y="4593431"/>
            <a:ext cx="0" cy="3071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3464969" y="4997387"/>
          <a:ext cx="2112880" cy="1179576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546788"/>
                <a:gridCol w="643656"/>
                <a:gridCol w="461218"/>
                <a:gridCol w="461218"/>
              </a:tblGrid>
              <a:tr h="102334">
                <a:tc>
                  <a:txBody>
                    <a:bodyPr/>
                    <a:lstStyle/>
                    <a:p>
                      <a:r>
                        <a:rPr lang="en-US" sz="1050" u="sng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SID</a:t>
                      </a:r>
                      <a:endParaRPr lang="en-US" sz="1050" u="sng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Name</a:t>
                      </a:r>
                      <a:endParaRPr lang="en-US" sz="1050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b="1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Class</a:t>
                      </a:r>
                      <a:endParaRPr lang="en-US" sz="1050" b="1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b="1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Major</a:t>
                      </a:r>
                      <a:endParaRPr lang="en-US" sz="1050" b="1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17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Smith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22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MATH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8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Brown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24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CS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5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Moreno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21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PHYS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23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Boll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23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BIOL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7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Brown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21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CS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3374287" y="4714477"/>
            <a:ext cx="8082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Student</a:t>
            </a:r>
            <a:endParaRPr lang="en-US" sz="1200" b="1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346169"/>
              </p:ext>
            </p:extLst>
          </p:nvPr>
        </p:nvGraphicFramePr>
        <p:xfrm>
          <a:off x="3464969" y="2561882"/>
          <a:ext cx="2112880" cy="1179576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546788"/>
                <a:gridCol w="643656"/>
                <a:gridCol w="461218"/>
                <a:gridCol w="461218"/>
              </a:tblGrid>
              <a:tr h="102334">
                <a:tc>
                  <a:txBody>
                    <a:bodyPr/>
                    <a:lstStyle/>
                    <a:p>
                      <a:r>
                        <a:rPr lang="en-US" sz="1050" u="sng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SID</a:t>
                      </a:r>
                      <a:endParaRPr lang="en-US" sz="1050" u="sng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Name</a:t>
                      </a:r>
                      <a:endParaRPr lang="en-US" sz="1050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b="1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Class</a:t>
                      </a:r>
                      <a:endParaRPr lang="en-US" sz="1050" b="1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b="1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Major</a:t>
                      </a:r>
                      <a:endParaRPr lang="en-US" sz="1050" b="1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23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Boll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23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BIOL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7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Brown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21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CS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8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Brown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24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CS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5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Moreno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21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PHYS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17</a:t>
                      </a:r>
                      <a:endParaRPr lang="en-US" sz="1050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Smith</a:t>
                      </a:r>
                      <a:endParaRPr lang="en-US" sz="1050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22</a:t>
                      </a:r>
                      <a:endParaRPr lang="en-US" sz="1050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MATH</a:t>
                      </a:r>
                      <a:endParaRPr lang="en-US" sz="1050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98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Duplicate Elimination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Eliminates the duplicates from a bag and returns a set as the result</a:t>
            </a:r>
          </a:p>
          <a:p>
            <a:r>
              <a:rPr lang="en-US" sz="3600" dirty="0" smtClean="0"/>
              <a:t>Notation</a:t>
            </a:r>
            <a:r>
              <a:rPr lang="en-US" sz="3600" dirty="0"/>
              <a:t>: </a:t>
            </a:r>
            <a:r>
              <a:rPr lang="en-US" sz="3600" dirty="0" smtClean="0"/>
              <a:t>𝛿(R)</a:t>
            </a:r>
          </a:p>
          <a:p>
            <a:pPr lvl="1"/>
            <a:r>
              <a:rPr lang="en-US" sz="3200" dirty="0" smtClean="0"/>
              <a:t>Output schema: the same as the input schema</a:t>
            </a:r>
            <a:endParaRPr lang="en-US" sz="3600" dirty="0" smtClean="0"/>
          </a:p>
          <a:p>
            <a:endParaRPr lang="en-US" sz="3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65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Duplicate Elimination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Example</a:t>
            </a:r>
            <a:r>
              <a:rPr lang="en-US" sz="3600" dirty="0"/>
              <a:t>: 𝛿</a:t>
            </a:r>
            <a:r>
              <a:rPr lang="en-US" sz="3600" dirty="0" smtClean="0">
                <a:solidFill>
                  <a:sysClr val="windowText" lastClr="000000"/>
                </a:solidFill>
              </a:rPr>
              <a:t>(Student)</a:t>
            </a:r>
            <a:endParaRPr lang="en-US" sz="3600" dirty="0">
              <a:solidFill>
                <a:sysClr val="windowText" lastClr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26</a:t>
            </a:fld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811606" y="4279605"/>
            <a:ext cx="1324303" cy="23541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2400" dirty="0"/>
              <a:t>𝛿</a:t>
            </a:r>
            <a:endParaRPr lang="en-US" sz="1100" dirty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473758" y="3819864"/>
            <a:ext cx="1" cy="36296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473758" y="4593431"/>
            <a:ext cx="0" cy="3071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152847"/>
              </p:ext>
            </p:extLst>
          </p:nvPr>
        </p:nvGraphicFramePr>
        <p:xfrm>
          <a:off x="3690711" y="4997387"/>
          <a:ext cx="1566092" cy="1179576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643656"/>
                <a:gridCol w="461218"/>
                <a:gridCol w="461218"/>
              </a:tblGrid>
              <a:tr h="102334">
                <a:tc>
                  <a:txBody>
                    <a:bodyPr/>
                    <a:lstStyle/>
                    <a:p>
                      <a:pPr algn="l"/>
                      <a:r>
                        <a:rPr lang="en-US" sz="1050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Name</a:t>
                      </a:r>
                      <a:endParaRPr lang="en-US" sz="1050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b="1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Class</a:t>
                      </a:r>
                      <a:endParaRPr lang="en-US" sz="1050" b="1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b="1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Major</a:t>
                      </a:r>
                      <a:endParaRPr lang="en-US" sz="1050" b="1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Smith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22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MATH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Brown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21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CS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Moreno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21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PHYS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Boll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23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BIOL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Brown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21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CS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3595005" y="4703966"/>
            <a:ext cx="8082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Student</a:t>
            </a:r>
            <a:endParaRPr lang="en-US" sz="1200" b="1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244277"/>
              </p:ext>
            </p:extLst>
          </p:nvPr>
        </p:nvGraphicFramePr>
        <p:xfrm>
          <a:off x="3690711" y="2742413"/>
          <a:ext cx="1566092" cy="98298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643656"/>
                <a:gridCol w="461218"/>
                <a:gridCol w="461218"/>
              </a:tblGrid>
              <a:tr h="102334">
                <a:tc>
                  <a:txBody>
                    <a:bodyPr/>
                    <a:lstStyle/>
                    <a:p>
                      <a:pPr algn="l"/>
                      <a:r>
                        <a:rPr lang="en-US" sz="1050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Name</a:t>
                      </a:r>
                      <a:endParaRPr lang="en-US" sz="1050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b="1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Class</a:t>
                      </a:r>
                      <a:endParaRPr lang="en-US" sz="1050" b="1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b="1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Major</a:t>
                      </a:r>
                      <a:endParaRPr lang="en-US" sz="1050" b="1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Smith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22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MATH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Brown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21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CS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Moreno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21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PHYS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Boll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23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BIOL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898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RA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RA cannot express transitive closure!</a:t>
            </a:r>
          </a:p>
          <a:p>
            <a:endParaRPr lang="en-US" sz="3600" dirty="0"/>
          </a:p>
          <a:p>
            <a:r>
              <a:rPr lang="en-US" sz="3600" dirty="0" smtClean="0"/>
              <a:t>Example: find all the supervising relationships </a:t>
            </a:r>
            <a:r>
              <a:rPr lang="en-US" sz="3600" i="1" dirty="0" smtClean="0"/>
              <a:t>on all levels </a:t>
            </a:r>
            <a:r>
              <a:rPr lang="en-US" sz="3600" dirty="0" smtClean="0"/>
              <a:t>in the following table.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27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653252"/>
              </p:ext>
            </p:extLst>
          </p:nvPr>
        </p:nvGraphicFramePr>
        <p:xfrm>
          <a:off x="3464969" y="4997387"/>
          <a:ext cx="2112880" cy="1179576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546788"/>
                <a:gridCol w="643656"/>
                <a:gridCol w="461218"/>
                <a:gridCol w="461218"/>
              </a:tblGrid>
              <a:tr h="102334">
                <a:tc>
                  <a:txBody>
                    <a:bodyPr/>
                    <a:lstStyle/>
                    <a:p>
                      <a:r>
                        <a:rPr lang="en-US" sz="1050" u="sng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EID</a:t>
                      </a:r>
                      <a:endParaRPr lang="en-US" sz="1050" u="sng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Name</a:t>
                      </a:r>
                      <a:endParaRPr lang="en-US" sz="1050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b="1" u="none" dirty="0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Sal</a:t>
                      </a:r>
                      <a:endParaRPr lang="en-US" sz="1050" b="1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50" b="1" u="none" dirty="0" err="1" smtClean="0">
                          <a:solidFill>
                            <a:schemeClr val="tx1"/>
                          </a:solidFill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SupID</a:t>
                      </a:r>
                      <a:endParaRPr lang="en-US" sz="1050" b="1" u="none" dirty="0">
                        <a:solidFill>
                          <a:schemeClr val="tx1"/>
                        </a:solidFill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17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Smith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22000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23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8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Brown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24000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5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5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Moreno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21000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NULL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23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Boll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230000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5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2334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7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Brown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21000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Linux Libertine" charset="0"/>
                          <a:ea typeface="Linux Libertine" charset="0"/>
                          <a:cs typeface="Linux Libertine" charset="0"/>
                        </a:rPr>
                        <a:t>23</a:t>
                      </a:r>
                      <a:endParaRPr lang="en-US" sz="1050" dirty="0">
                        <a:latin typeface="Linux Libertine" charset="0"/>
                        <a:ea typeface="Linux Libertine" charset="0"/>
                        <a:cs typeface="Linux Libertine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374287" y="4714477"/>
            <a:ext cx="9893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Employee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39791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21348" y="812802"/>
            <a:ext cx="7886700" cy="2852737"/>
          </a:xfrm>
        </p:spPr>
        <p:txBody>
          <a:bodyPr>
            <a:normAutofit/>
          </a:bodyPr>
          <a:lstStyle/>
          <a:p>
            <a:r>
              <a:rPr lang="en-US" dirty="0" smtClean="0"/>
              <a:t>RA Queries</a:t>
            </a:r>
            <a:endParaRPr lang="en-US" sz="66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618808" y="4162242"/>
            <a:ext cx="7886700" cy="1500187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There is always an example the like of which you haven’t seen before. However, the more examples you see, the less likely you’d get caught surprised.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28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21348" y="3913890"/>
            <a:ext cx="7884160" cy="0"/>
          </a:xfrm>
          <a:prstGeom prst="line">
            <a:avLst/>
          </a:prstGeom>
          <a:ln w="762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821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Representing RA Queries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</a:t>
            </a:r>
            <a:r>
              <a:rPr lang="en-US" sz="3600" dirty="0" smtClean="0"/>
              <a:t>RA query </a:t>
            </a:r>
            <a:r>
              <a:rPr lang="en-US" sz="3600" dirty="0"/>
              <a:t>is a composition of relations (instances) using relational operations</a:t>
            </a:r>
          </a:p>
          <a:p>
            <a:r>
              <a:rPr lang="en-US" sz="3600" dirty="0" smtClean="0"/>
              <a:t>Represent a RA query in three different ways</a:t>
            </a:r>
          </a:p>
          <a:p>
            <a:pPr lvl="1"/>
            <a:r>
              <a:rPr lang="en-US" sz="3200" dirty="0" smtClean="0"/>
              <a:t>Expressions with operators</a:t>
            </a:r>
          </a:p>
          <a:p>
            <a:pPr lvl="1"/>
            <a:r>
              <a:rPr lang="en-US" sz="3200" dirty="0" smtClean="0"/>
              <a:t>Sequence of assignment statements</a:t>
            </a:r>
          </a:p>
          <a:p>
            <a:pPr lvl="1"/>
            <a:r>
              <a:rPr lang="en-US" sz="3200" dirty="0" smtClean="0"/>
              <a:t>Expression tree</a:t>
            </a:r>
          </a:p>
          <a:p>
            <a:endParaRPr lang="en-US" sz="3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684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Building </a:t>
            </a:r>
            <a:r>
              <a:rPr lang="en-US" sz="3600" dirty="0"/>
              <a:t>a </a:t>
            </a:r>
            <a:r>
              <a:rPr lang="en-US" sz="3600" dirty="0" smtClean="0"/>
              <a:t>Data-Driven Application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3</a:t>
            </a:fld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946150" y="1677710"/>
            <a:ext cx="4165600" cy="4543645"/>
            <a:chOff x="2570480" y="1704121"/>
            <a:chExt cx="4165600" cy="4543645"/>
          </a:xfrm>
        </p:grpSpPr>
        <p:sp>
          <p:nvSpPr>
            <p:cNvPr id="7" name="Rounded Rectangle 6"/>
            <p:cNvSpPr/>
            <p:nvPr/>
          </p:nvSpPr>
          <p:spPr>
            <a:xfrm>
              <a:off x="2570480" y="1704121"/>
              <a:ext cx="4165600" cy="528830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smtClean="0">
                  <a:latin typeface="Linux Libertine" charset="0"/>
                  <a:ea typeface="Linux Libertine" charset="0"/>
                  <a:cs typeface="Linux Libertine" charset="0"/>
                </a:rPr>
                <a:t>Requirement Analysis</a:t>
              </a:r>
              <a:endParaRPr lang="en-US" sz="2400">
                <a:latin typeface="Linux Libertine" charset="0"/>
                <a:ea typeface="Linux Libertine" charset="0"/>
                <a:cs typeface="Linux Libertine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570480" y="2509277"/>
              <a:ext cx="4165600" cy="528830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Linux Libertine" charset="0"/>
                  <a:ea typeface="Linux Libertine" charset="0"/>
                  <a:cs typeface="Linux Libertine" charset="0"/>
                </a:rPr>
                <a:t>Conceptual Database Design</a:t>
              </a:r>
              <a:endParaRPr lang="en-US" sz="2400" dirty="0">
                <a:latin typeface="Linux Libertine" charset="0"/>
                <a:ea typeface="Linux Libertine" charset="0"/>
                <a:cs typeface="Linux Libertine" charset="0"/>
              </a:endParaRPr>
            </a:p>
          </p:txBody>
        </p:sp>
        <p:sp>
          <p:nvSpPr>
            <p:cNvPr id="9" name="Down Arrow 8"/>
            <p:cNvSpPr/>
            <p:nvPr/>
          </p:nvSpPr>
          <p:spPr>
            <a:xfrm>
              <a:off x="4120280" y="2279400"/>
              <a:ext cx="1066000" cy="17684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" name="Down Arrow 9"/>
            <p:cNvSpPr/>
            <p:nvPr/>
          </p:nvSpPr>
          <p:spPr>
            <a:xfrm>
              <a:off x="4120280" y="3081213"/>
              <a:ext cx="1066000" cy="17684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2570480" y="3301163"/>
              <a:ext cx="4165600" cy="528830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Linux Libertine" charset="0"/>
                  <a:ea typeface="Linux Libertine" charset="0"/>
                  <a:cs typeface="Linux Libertine" charset="0"/>
                </a:rPr>
                <a:t>Logical Database </a:t>
              </a:r>
              <a:r>
                <a:rPr lang="en-US" sz="2400" dirty="0">
                  <a:latin typeface="Linux Libertine" charset="0"/>
                  <a:ea typeface="Linux Libertine" charset="0"/>
                  <a:cs typeface="Linux Libertine" charset="0"/>
                </a:rPr>
                <a:t>Design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2570480" y="4110213"/>
              <a:ext cx="4165600" cy="528830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Linux Libertine" charset="0"/>
                  <a:ea typeface="Linux Libertine" charset="0"/>
                  <a:cs typeface="Linux Libertine" charset="0"/>
                </a:rPr>
                <a:t>Schema Refinement</a:t>
              </a:r>
              <a:endParaRPr lang="en-US" sz="2400" dirty="0">
                <a:latin typeface="Linux Libertine" charset="0"/>
                <a:ea typeface="Linux Libertine" charset="0"/>
                <a:cs typeface="Linux Libertine" charset="0"/>
              </a:endParaRPr>
            </a:p>
          </p:txBody>
        </p:sp>
        <p:sp>
          <p:nvSpPr>
            <p:cNvPr id="13" name="Down Arrow 12"/>
            <p:cNvSpPr/>
            <p:nvPr/>
          </p:nvSpPr>
          <p:spPr>
            <a:xfrm>
              <a:off x="4120280" y="3880336"/>
              <a:ext cx="1066000" cy="17684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4" name="Down Arrow 13"/>
            <p:cNvSpPr/>
            <p:nvPr/>
          </p:nvSpPr>
          <p:spPr>
            <a:xfrm>
              <a:off x="4120280" y="4688236"/>
              <a:ext cx="1066000" cy="17684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2570480" y="4912691"/>
              <a:ext cx="4165600" cy="528830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Linux Libertine" charset="0"/>
                  <a:ea typeface="Linux Libertine" charset="0"/>
                  <a:cs typeface="Linux Libertine" charset="0"/>
                </a:rPr>
                <a:t>Physical Database </a:t>
              </a:r>
              <a:r>
                <a:rPr lang="en-US" sz="2400" dirty="0">
                  <a:latin typeface="Linux Libertine" charset="0"/>
                  <a:ea typeface="Linux Libertine" charset="0"/>
                  <a:cs typeface="Linux Libertine" charset="0"/>
                </a:rPr>
                <a:t>Design</a:t>
              </a: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2570480" y="5718936"/>
              <a:ext cx="4165600" cy="528830"/>
            </a:xfrm>
            <a:prstGeom prst="round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 smtClean="0">
                  <a:latin typeface="Linux Libertine" charset="0"/>
                  <a:ea typeface="Linux Libertine" charset="0"/>
                  <a:cs typeface="Linux Libertine" charset="0"/>
                </a:rPr>
                <a:t>Application Development</a:t>
              </a:r>
              <a:endParaRPr lang="en-US" sz="2400" dirty="0">
                <a:latin typeface="Linux Libertine" charset="0"/>
                <a:ea typeface="Linux Libertine" charset="0"/>
                <a:cs typeface="Linux Libertine" charset="0"/>
              </a:endParaRPr>
            </a:p>
          </p:txBody>
        </p:sp>
        <p:sp>
          <p:nvSpPr>
            <p:cNvPr id="17" name="Down Arrow 16"/>
            <p:cNvSpPr/>
            <p:nvPr/>
          </p:nvSpPr>
          <p:spPr>
            <a:xfrm>
              <a:off x="4120280" y="5489059"/>
              <a:ext cx="1066000" cy="176844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847838" y="4671560"/>
            <a:ext cx="2717964" cy="147820"/>
            <a:chOff x="3530338" y="4705555"/>
            <a:chExt cx="2717964" cy="147820"/>
          </a:xfrm>
        </p:grpSpPr>
        <p:sp>
          <p:nvSpPr>
            <p:cNvPr id="22" name="Chevron 21"/>
            <p:cNvSpPr/>
            <p:nvPr/>
          </p:nvSpPr>
          <p:spPr>
            <a:xfrm>
              <a:off x="3530338" y="4705555"/>
              <a:ext cx="992696" cy="147820"/>
            </a:xfrm>
            <a:prstGeom prst="chevron">
              <a:avLst>
                <a:gd name="adj" fmla="val 12756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3" name="Chevron 22"/>
            <p:cNvSpPr/>
            <p:nvPr/>
          </p:nvSpPr>
          <p:spPr>
            <a:xfrm>
              <a:off x="4392972" y="4705555"/>
              <a:ext cx="992696" cy="147820"/>
            </a:xfrm>
            <a:prstGeom prst="chevron">
              <a:avLst>
                <a:gd name="adj" fmla="val 12756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4" name="Chevron 23"/>
            <p:cNvSpPr/>
            <p:nvPr/>
          </p:nvSpPr>
          <p:spPr>
            <a:xfrm>
              <a:off x="5255606" y="4705555"/>
              <a:ext cx="992696" cy="147820"/>
            </a:xfrm>
            <a:prstGeom prst="chevron">
              <a:avLst>
                <a:gd name="adj" fmla="val 12756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pic>
        <p:nvPicPr>
          <p:cNvPr id="28" name="Content Placeholder 569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1978" y="1762582"/>
            <a:ext cx="411297" cy="308473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252" y="1962970"/>
            <a:ext cx="510023" cy="1240452"/>
          </a:xfrm>
          <a:prstGeom prst="rect">
            <a:avLst/>
          </a:prstGeom>
        </p:spPr>
      </p:pic>
      <p:sp>
        <p:nvSpPr>
          <p:cNvPr id="30" name="Up-Down Arrow 29"/>
          <p:cNvSpPr/>
          <p:nvPr/>
        </p:nvSpPr>
        <p:spPr>
          <a:xfrm>
            <a:off x="6674307" y="3274752"/>
            <a:ext cx="1629434" cy="1013822"/>
          </a:xfrm>
          <a:prstGeom prst="upDownArrow">
            <a:avLst>
              <a:gd name="adj1" fmla="val 50000"/>
              <a:gd name="adj2" fmla="val 248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latin typeface="Linux Libertine" charset="0"/>
                <a:ea typeface="Linux Libertine" charset="0"/>
                <a:cs typeface="Linux Libertine" charset="0"/>
              </a:rPr>
              <a:t>Query using SQL</a:t>
            </a:r>
            <a:endParaRPr lang="en-US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41667" y="4585075"/>
            <a:ext cx="18478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smtClean="0">
                <a:solidFill>
                  <a:schemeClr val="bg1"/>
                </a:solidFill>
                <a:latin typeface="Linux Libertine" charset="0"/>
                <a:ea typeface="Linux Libertine" charset="0"/>
                <a:cs typeface="Linux Libertine" charset="0"/>
              </a:rPr>
              <a:t>Create DB using SQL</a:t>
            </a:r>
            <a:endParaRPr lang="en-US" sz="1400">
              <a:solidFill>
                <a:schemeClr val="bg1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21" name="Can 20"/>
          <p:cNvSpPr/>
          <p:nvPr/>
        </p:nvSpPr>
        <p:spPr>
          <a:xfrm>
            <a:off x="6775450" y="4365075"/>
            <a:ext cx="1427148" cy="785620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Linux Libertine" charset="0"/>
                <a:ea typeface="Linux Libertine" charset="0"/>
                <a:cs typeface="Linux Libertine" charset="0"/>
              </a:rPr>
              <a:t>Database</a:t>
            </a:r>
            <a:endParaRPr lang="en-US" sz="2400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31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Query Examples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30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28650" y="1740618"/>
            <a:ext cx="2671597" cy="400110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dirty="0" smtClean="0"/>
              <a:t>User(</a:t>
            </a:r>
            <a:r>
              <a:rPr lang="en-US" u="sng" dirty="0" smtClean="0"/>
              <a:t>UID</a:t>
            </a:r>
            <a:r>
              <a:rPr lang="en-US" dirty="0" smtClean="0"/>
              <a:t>, </a:t>
            </a:r>
            <a:r>
              <a:rPr lang="en-US" dirty="0" err="1" smtClean="0"/>
              <a:t>UName</a:t>
            </a:r>
            <a:r>
              <a:rPr lang="en-US" dirty="0" smtClean="0"/>
              <a:t>, Age)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2317822"/>
            <a:ext cx="6206490" cy="707886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dirty="0" smtClean="0"/>
              <a:t>Event(</a:t>
            </a:r>
            <a:r>
              <a:rPr lang="en-US" u="sng" dirty="0" smtClean="0"/>
              <a:t>EID</a:t>
            </a:r>
            <a:r>
              <a:rPr lang="en-US" dirty="0" smtClean="0"/>
              <a:t>, Name, Location, </a:t>
            </a:r>
            <a:r>
              <a:rPr lang="en-US" dirty="0" err="1" smtClean="0"/>
              <a:t>StartDT</a:t>
            </a:r>
            <a:r>
              <a:rPr lang="en-US" dirty="0" smtClean="0"/>
              <a:t>, </a:t>
            </a:r>
            <a:r>
              <a:rPr lang="en-US" dirty="0" err="1" smtClean="0"/>
              <a:t>EndDT</a:t>
            </a:r>
            <a:r>
              <a:rPr lang="en-US" dirty="0" smtClean="0"/>
              <a:t>, Description, </a:t>
            </a:r>
          </a:p>
          <a:p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 err="1" smtClean="0"/>
              <a:t>CreatorUID</a:t>
            </a:r>
            <a:r>
              <a:rPr lang="en-US" dirty="0" smtClean="0"/>
              <a:t>, </a:t>
            </a:r>
            <a:r>
              <a:rPr lang="en-US" dirty="0" err="1" smtClean="0"/>
              <a:t>CreateDT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28650" y="3202802"/>
            <a:ext cx="7886700" cy="430887"/>
          </a:xfrm>
          <a:prstGeom prst="rect">
            <a:avLst/>
          </a:prstGeom>
          <a:solidFill>
            <a:srgbClr val="FAE4D7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2200" dirty="0" smtClean="0">
                <a:latin typeface="Linux Libertine" charset="0"/>
                <a:ea typeface="Linux Libertine" charset="0"/>
                <a:cs typeface="Linux Libertine" charset="0"/>
              </a:rPr>
              <a:t>Q1: what are the Names of all Events whose creators </a:t>
            </a:r>
            <a:r>
              <a:rPr lang="en-US" sz="2200" smtClean="0">
                <a:latin typeface="Linux Libertine" charset="0"/>
                <a:ea typeface="Linux Libertine" charset="0"/>
                <a:cs typeface="Linux Libertine" charset="0"/>
              </a:rPr>
              <a:t>are over 18</a:t>
            </a:r>
            <a:r>
              <a:rPr lang="en-US" sz="2200" dirty="0" smtClean="0">
                <a:latin typeface="Linux Libertine" charset="0"/>
                <a:ea typeface="Linux Libertine" charset="0"/>
                <a:cs typeface="Linux Libertine" charset="0"/>
              </a:rPr>
              <a:t>?</a:t>
            </a:r>
            <a:endParaRPr lang="en-US" sz="2200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8650" y="3800815"/>
            <a:ext cx="56541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π</a:t>
            </a:r>
            <a:r>
              <a:rPr lang="en-US" sz="2400" baseline="-250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Name</a:t>
            </a:r>
            <a:r>
              <a:rPr lang="en-US" sz="28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(</a:t>
            </a:r>
            <a:r>
              <a:rPr lang="en-US" sz="40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𝜎</a:t>
            </a:r>
            <a:r>
              <a:rPr lang="en-US" sz="2400" baseline="-250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Age&gt;18</a:t>
            </a:r>
            <a:r>
              <a:rPr lang="en-US" sz="28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(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User</a:t>
            </a:r>
            <a:r>
              <a:rPr lang="en-US" sz="2800" dirty="0" err="1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⨝</a:t>
            </a:r>
            <a:r>
              <a:rPr lang="en-US" sz="2400" baseline="-25000" dirty="0" err="1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UID</a:t>
            </a:r>
            <a:r>
              <a:rPr lang="en-US" sz="2400" baseline="-250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=</a:t>
            </a:r>
            <a:r>
              <a:rPr lang="en-US" sz="2400" baseline="-25000" dirty="0" err="1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CreatorUID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Event</a:t>
            </a:r>
            <a:r>
              <a:rPr lang="en-US" sz="28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))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8650" y="4675827"/>
            <a:ext cx="4022255" cy="15081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R</a:t>
            </a:r>
            <a:r>
              <a:rPr lang="en-US" sz="2800" baseline="-25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1</a:t>
            </a:r>
            <a:r>
              <a:rPr lang="en-US" sz="28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=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User</a:t>
            </a:r>
            <a:r>
              <a:rPr lang="en-US" sz="2800" dirty="0" err="1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⨝</a:t>
            </a:r>
            <a:r>
              <a:rPr lang="en-US" sz="2400" baseline="-25000" dirty="0" err="1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UID</a:t>
            </a:r>
            <a:r>
              <a:rPr lang="en-US" sz="2400" baseline="-250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=</a:t>
            </a:r>
            <a:r>
              <a:rPr lang="en-US" sz="2400" baseline="-25000" dirty="0" err="1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CreatorUID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Event</a:t>
            </a:r>
            <a:endParaRPr lang="en-US" sz="2800" dirty="0" smtClean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  <a:p>
            <a:r>
              <a:rPr lang="en-US" sz="28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R</a:t>
            </a:r>
            <a:r>
              <a:rPr lang="en-US" sz="2800" baseline="-25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2</a:t>
            </a:r>
            <a:r>
              <a:rPr lang="en-US" sz="28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=</a:t>
            </a:r>
            <a:r>
              <a:rPr lang="en-US" sz="32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𝜎</a:t>
            </a:r>
            <a:r>
              <a:rPr lang="en-US" sz="2400" baseline="-250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Age&gt;18</a:t>
            </a:r>
            <a:r>
              <a:rPr lang="en-US" sz="28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(R</a:t>
            </a:r>
            <a:r>
              <a:rPr lang="en-US" sz="2800" baseline="-250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)</a:t>
            </a:r>
          </a:p>
          <a:p>
            <a:r>
              <a:rPr lang="en-US" sz="28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R =</a:t>
            </a:r>
            <a:r>
              <a:rPr lang="en-US" sz="32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π</a:t>
            </a:r>
            <a:r>
              <a:rPr lang="en-US" sz="2400" baseline="-250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Name</a:t>
            </a:r>
            <a:r>
              <a:rPr lang="en-US" sz="28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(R</a:t>
            </a:r>
            <a:r>
              <a:rPr lang="en-US" sz="2800" baseline="-25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2</a:t>
            </a:r>
            <a:r>
              <a:rPr lang="en-US" sz="28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)</a:t>
            </a:r>
            <a:endParaRPr lang="en-US" sz="2800" dirty="0"/>
          </a:p>
        </p:txBody>
      </p:sp>
      <p:sp>
        <p:nvSpPr>
          <p:cNvPr id="12" name="Oval 11"/>
          <p:cNvSpPr/>
          <p:nvPr/>
        </p:nvSpPr>
        <p:spPr>
          <a:xfrm>
            <a:off x="6457950" y="3912055"/>
            <a:ext cx="1324303" cy="29309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16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       </a:t>
            </a:r>
            <a:r>
              <a:rPr lang="en-US" sz="2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𝜋</a:t>
            </a:r>
            <a:r>
              <a:rPr lang="en-US" sz="1600" baseline="-25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Name</a:t>
            </a:r>
            <a:endParaRPr lang="en-US" sz="1600" dirty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6457950" y="4447010"/>
            <a:ext cx="1324303" cy="30407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16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           </a:t>
            </a:r>
            <a:r>
              <a:rPr lang="en-US" sz="2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𝜎</a:t>
            </a:r>
            <a:r>
              <a:rPr lang="en-US" sz="1600" baseline="-25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Age &gt; 18</a:t>
            </a:r>
            <a:endParaRPr lang="en-US" sz="1600" dirty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cxnSp>
        <p:nvCxnSpPr>
          <p:cNvPr id="14" name="Straight Connector 13"/>
          <p:cNvCxnSpPr>
            <a:stCxn id="18" idx="4"/>
            <a:endCxn id="20" idx="0"/>
          </p:cNvCxnSpPr>
          <p:nvPr/>
        </p:nvCxnSpPr>
        <p:spPr>
          <a:xfrm>
            <a:off x="7120102" y="4205154"/>
            <a:ext cx="0" cy="2418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457950" y="5041043"/>
            <a:ext cx="1324303" cy="42405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16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                  </a:t>
            </a:r>
            <a:r>
              <a:rPr lang="en-US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⨝</a:t>
            </a:r>
            <a:r>
              <a:rPr lang="en-US" sz="1600" baseline="-25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UID=</a:t>
            </a:r>
            <a:r>
              <a:rPr lang="en-US" sz="1600" baseline="-25000" dirty="0" err="1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CreatorUID</a:t>
            </a:r>
            <a:endParaRPr lang="en-US" sz="1600" dirty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cxnSp>
        <p:nvCxnSpPr>
          <p:cNvPr id="16" name="Straight Connector 15"/>
          <p:cNvCxnSpPr>
            <a:stCxn id="20" idx="4"/>
          </p:cNvCxnSpPr>
          <p:nvPr/>
        </p:nvCxnSpPr>
        <p:spPr>
          <a:xfrm>
            <a:off x="7120102" y="4751088"/>
            <a:ext cx="0" cy="2899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6099128" y="5662015"/>
            <a:ext cx="358764" cy="41596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16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User</a:t>
            </a:r>
            <a:endParaRPr lang="en-US" sz="1600" dirty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7884037" y="5662015"/>
            <a:ext cx="380391" cy="41596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16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Event</a:t>
            </a:r>
            <a:endParaRPr lang="en-US" sz="1600" dirty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6405352" y="5434051"/>
            <a:ext cx="506712" cy="2888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328082" y="5434051"/>
            <a:ext cx="611662" cy="2888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224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5" grpId="0"/>
      <p:bldP spid="17" grpId="0"/>
      <p:bldP spid="1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Query Examples (Cont.)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31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28651" y="1740618"/>
            <a:ext cx="2682108" cy="400110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dirty="0" smtClean="0"/>
              <a:t>User(</a:t>
            </a:r>
            <a:r>
              <a:rPr lang="en-US" u="sng" dirty="0" smtClean="0"/>
              <a:t>UID</a:t>
            </a:r>
            <a:r>
              <a:rPr lang="en-US" dirty="0" smtClean="0"/>
              <a:t>, </a:t>
            </a:r>
            <a:r>
              <a:rPr lang="en-US" dirty="0" err="1" smtClean="0"/>
              <a:t>UName</a:t>
            </a:r>
            <a:r>
              <a:rPr lang="en-US" dirty="0" smtClean="0"/>
              <a:t>, Age)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8650" y="2317822"/>
            <a:ext cx="6206490" cy="707886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dirty="0" smtClean="0"/>
              <a:t>Event(</a:t>
            </a:r>
            <a:r>
              <a:rPr lang="en-US" u="sng" dirty="0" smtClean="0"/>
              <a:t>EID</a:t>
            </a:r>
            <a:r>
              <a:rPr lang="en-US" dirty="0" smtClean="0"/>
              <a:t>, Name, Location, </a:t>
            </a:r>
            <a:r>
              <a:rPr lang="en-US" dirty="0" err="1" smtClean="0"/>
              <a:t>StartDT</a:t>
            </a:r>
            <a:r>
              <a:rPr lang="en-US" dirty="0" smtClean="0"/>
              <a:t>, </a:t>
            </a:r>
            <a:r>
              <a:rPr lang="en-US" dirty="0" err="1" smtClean="0"/>
              <a:t>EndDT</a:t>
            </a:r>
            <a:r>
              <a:rPr lang="en-US" dirty="0" smtClean="0"/>
              <a:t>, Description, </a:t>
            </a:r>
          </a:p>
          <a:p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 err="1" smtClean="0"/>
              <a:t>CreatorUID</a:t>
            </a:r>
            <a:r>
              <a:rPr lang="en-US" dirty="0" smtClean="0"/>
              <a:t>, </a:t>
            </a:r>
            <a:r>
              <a:rPr lang="en-US" dirty="0" err="1" smtClean="0"/>
              <a:t>CreateDT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28650" y="3202802"/>
            <a:ext cx="7886700" cy="430887"/>
          </a:xfrm>
          <a:prstGeom prst="rect">
            <a:avLst/>
          </a:prstGeom>
          <a:solidFill>
            <a:srgbClr val="FAE4D7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2200" dirty="0" smtClean="0">
                <a:latin typeface="Linux Libertine" charset="0"/>
                <a:ea typeface="Linux Libertine" charset="0"/>
                <a:cs typeface="Linux Libertine" charset="0"/>
              </a:rPr>
              <a:t>Q1: what are the Names of all Events whose creators </a:t>
            </a:r>
            <a:r>
              <a:rPr lang="en-US" sz="2200" smtClean="0">
                <a:latin typeface="Linux Libertine" charset="0"/>
                <a:ea typeface="Linux Libertine" charset="0"/>
                <a:cs typeface="Linux Libertine" charset="0"/>
              </a:rPr>
              <a:t>are over 18</a:t>
            </a:r>
            <a:r>
              <a:rPr lang="en-US" sz="2200" dirty="0" smtClean="0">
                <a:latin typeface="Linux Libertine" charset="0"/>
                <a:ea typeface="Linux Libertine" charset="0"/>
                <a:cs typeface="Linux Libertine" charset="0"/>
              </a:rPr>
              <a:t>?</a:t>
            </a:r>
            <a:endParaRPr lang="en-US" sz="2200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8650" y="3800815"/>
            <a:ext cx="56541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π</a:t>
            </a:r>
            <a:r>
              <a:rPr lang="en-US" sz="2400" baseline="-250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Name</a:t>
            </a:r>
            <a:r>
              <a:rPr lang="en-US" sz="28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(</a:t>
            </a:r>
            <a:r>
              <a:rPr lang="en-US" sz="40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𝜎</a:t>
            </a:r>
            <a:r>
              <a:rPr lang="en-US" sz="2400" baseline="-250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Age&gt;18</a:t>
            </a:r>
            <a:r>
              <a:rPr lang="en-US" sz="28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(</a:t>
            </a:r>
            <a:r>
              <a:rPr lang="en-US" sz="28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User)</a:t>
            </a:r>
            <a:r>
              <a:rPr lang="en-US" sz="28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⨝</a:t>
            </a:r>
            <a:r>
              <a:rPr lang="en-US" sz="2400" baseline="-250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UID=</a:t>
            </a:r>
            <a:r>
              <a:rPr lang="en-US" sz="2400" baseline="-25000" dirty="0" err="1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CreatorUID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Event</a:t>
            </a:r>
            <a:r>
              <a:rPr lang="en-US" sz="28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8650" y="4675827"/>
            <a:ext cx="3762568" cy="15081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R</a:t>
            </a:r>
            <a:r>
              <a:rPr lang="en-US" sz="2800" baseline="-25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1</a:t>
            </a:r>
            <a:r>
              <a:rPr lang="en-US" sz="28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=</a:t>
            </a:r>
            <a:r>
              <a:rPr lang="en-US" sz="3200" dirty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 𝜎</a:t>
            </a:r>
            <a:r>
              <a:rPr lang="en-US" sz="2400" baseline="-250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Age&gt;18</a:t>
            </a:r>
            <a:r>
              <a:rPr lang="en-US" sz="28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(User) </a:t>
            </a:r>
          </a:p>
          <a:p>
            <a:r>
              <a:rPr lang="en-US" sz="28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R</a:t>
            </a:r>
            <a:r>
              <a:rPr lang="en-US" sz="2800" baseline="-25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2</a:t>
            </a:r>
            <a:r>
              <a:rPr lang="en-US" sz="28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= R</a:t>
            </a:r>
            <a:r>
              <a:rPr lang="en-US" sz="2800" baseline="-25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⨝</a:t>
            </a:r>
            <a:r>
              <a:rPr lang="en-US" sz="2400" baseline="-250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UID=</a:t>
            </a:r>
            <a:r>
              <a:rPr lang="en-US" sz="2400" baseline="-25000" dirty="0" err="1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CreatorUID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Event</a:t>
            </a:r>
            <a:endParaRPr lang="en-US" sz="2400" dirty="0" smtClean="0">
              <a:solidFill>
                <a:prstClr val="black"/>
              </a:solidFill>
              <a:latin typeface="Linux Libertine" charset="0"/>
              <a:ea typeface="Linux Libertine" charset="0"/>
              <a:cs typeface="Linux Libertine" charset="0"/>
            </a:endParaRPr>
          </a:p>
          <a:p>
            <a:r>
              <a:rPr lang="en-US" sz="28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R = </a:t>
            </a:r>
            <a:r>
              <a:rPr lang="en-US" sz="32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π</a:t>
            </a:r>
            <a:r>
              <a:rPr lang="en-US" sz="2400" baseline="-250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Name</a:t>
            </a:r>
            <a:r>
              <a:rPr lang="en-US" sz="28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(R</a:t>
            </a:r>
            <a:r>
              <a:rPr lang="en-US" sz="2800" baseline="-25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2</a:t>
            </a:r>
            <a:r>
              <a:rPr lang="en-US" sz="28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)</a:t>
            </a:r>
            <a:endParaRPr lang="en-US" sz="2800" dirty="0"/>
          </a:p>
        </p:txBody>
      </p:sp>
      <p:sp>
        <p:nvSpPr>
          <p:cNvPr id="12" name="Oval 11"/>
          <p:cNvSpPr/>
          <p:nvPr/>
        </p:nvSpPr>
        <p:spPr>
          <a:xfrm>
            <a:off x="6457950" y="3912055"/>
            <a:ext cx="1324303" cy="29309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16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       </a:t>
            </a:r>
            <a:r>
              <a:rPr lang="en-US" sz="2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𝜋</a:t>
            </a:r>
            <a:r>
              <a:rPr lang="en-US" sz="1600" baseline="-25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Name</a:t>
            </a:r>
            <a:endParaRPr lang="en-US" sz="1600" dirty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7120102" y="4205154"/>
            <a:ext cx="5912" cy="2909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6473872" y="4404790"/>
            <a:ext cx="1324303" cy="42405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16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                  </a:t>
            </a:r>
            <a:r>
              <a:rPr lang="en-US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⨝</a:t>
            </a:r>
            <a:r>
              <a:rPr lang="en-US" sz="1600" baseline="-25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UID=</a:t>
            </a:r>
            <a:r>
              <a:rPr lang="en-US" sz="1600" baseline="-25000" dirty="0" err="1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CreatorUID</a:t>
            </a:r>
            <a:endParaRPr lang="en-US" sz="1600" dirty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6177786" y="5648580"/>
            <a:ext cx="358764" cy="41596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16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User</a:t>
            </a:r>
            <a:endParaRPr lang="en-US" sz="1600" dirty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7899959" y="5025762"/>
            <a:ext cx="380391" cy="41596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16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Event</a:t>
            </a:r>
            <a:endParaRPr lang="en-US" sz="1600" dirty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6421274" y="4797798"/>
            <a:ext cx="506712" cy="2888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344004" y="4797798"/>
            <a:ext cx="611662" cy="2888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695017" y="5056813"/>
            <a:ext cx="1324303" cy="30407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sz="16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           </a:t>
            </a:r>
            <a:r>
              <a:rPr lang="en-US" sz="2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𝜎</a:t>
            </a:r>
            <a:r>
              <a:rPr lang="en-US" sz="1600" baseline="-25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Age &gt; 18</a:t>
            </a:r>
            <a:endParaRPr lang="en-US" sz="1600" dirty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6357168" y="5417968"/>
            <a:ext cx="0" cy="2899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57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57655"/>
            <a:ext cx="7886700" cy="1408386"/>
          </a:xfrm>
        </p:spPr>
        <p:txBody>
          <a:bodyPr>
            <a:normAutofit/>
          </a:bodyPr>
          <a:lstStyle/>
          <a:p>
            <a:r>
              <a:rPr lang="en-US" dirty="0" smtClean="0"/>
              <a:t>Alternative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Various </a:t>
            </a:r>
            <a:r>
              <a:rPr lang="en-US" sz="3600" i="1" dirty="0" smtClean="0"/>
              <a:t>algebraic rewritings</a:t>
            </a:r>
            <a:r>
              <a:rPr lang="en-US" sz="3600" dirty="0" smtClean="0"/>
              <a:t> (or </a:t>
            </a:r>
            <a:r>
              <a:rPr lang="en-US" sz="3600" i="1" dirty="0" smtClean="0"/>
              <a:t>plans</a:t>
            </a:r>
            <a:r>
              <a:rPr lang="en-US" sz="3600" dirty="0" smtClean="0"/>
              <a:t>) of the same query</a:t>
            </a:r>
          </a:p>
          <a:p>
            <a:pPr lvl="1"/>
            <a:r>
              <a:rPr lang="en-US" sz="3200" dirty="0" smtClean="0"/>
              <a:t>Retrieve </a:t>
            </a:r>
            <a:r>
              <a:rPr lang="en-US" sz="3200" u="sng" dirty="0" smtClean="0"/>
              <a:t>exactly</a:t>
            </a:r>
            <a:r>
              <a:rPr lang="en-US" sz="3200" dirty="0" smtClean="0"/>
              <a:t> the same data</a:t>
            </a:r>
          </a:p>
          <a:p>
            <a:r>
              <a:rPr lang="en-US" sz="3600" dirty="0" smtClean="0"/>
              <a:t>Use the last component of the (relational) algebra (properties of operations) to create alternative plans</a:t>
            </a:r>
          </a:p>
          <a:p>
            <a:r>
              <a:rPr lang="en-US" sz="3600" dirty="0" smtClean="0"/>
              <a:t>Cost of answering a query using various plans may significantly vary</a:t>
            </a:r>
          </a:p>
          <a:p>
            <a:pPr lvl="1"/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1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Alternative </a:t>
            </a:r>
            <a:r>
              <a:rPr lang="en-US" dirty="0" smtClean="0"/>
              <a:t>Plans (</a:t>
            </a:r>
            <a:r>
              <a:rPr lang="en-US" dirty="0"/>
              <a:t>Cont</a:t>
            </a:r>
            <a:r>
              <a:rPr lang="en-US" dirty="0" smtClean="0"/>
              <a:t>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33</a:t>
            </a:fld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47227" y="1930515"/>
            <a:ext cx="1324303" cy="29309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       </a:t>
            </a:r>
            <a:r>
              <a:rPr lang="en-US" sz="24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𝜋</a:t>
            </a:r>
            <a:r>
              <a:rPr lang="en-US" baseline="-25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Name</a:t>
            </a:r>
            <a:endParaRPr lang="en-US" dirty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7209379" y="2223614"/>
            <a:ext cx="5912" cy="2909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6563149" y="2423250"/>
            <a:ext cx="1324303" cy="42405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                  </a:t>
            </a:r>
            <a:r>
              <a:rPr lang="en-US" sz="2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⨝</a:t>
            </a:r>
            <a:r>
              <a:rPr lang="en-US" baseline="-25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UID=</a:t>
            </a:r>
            <a:r>
              <a:rPr lang="en-US" baseline="-25000" dirty="0" err="1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CreatorUID</a:t>
            </a:r>
            <a:endParaRPr lang="en-US" dirty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6267063" y="3667040"/>
            <a:ext cx="358764" cy="41596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User</a:t>
            </a:r>
            <a:endParaRPr lang="en-US" dirty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7989236" y="3044222"/>
            <a:ext cx="380391" cy="41596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Event</a:t>
            </a:r>
            <a:endParaRPr lang="en-US" dirty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6510551" y="2816258"/>
            <a:ext cx="506712" cy="2888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433281" y="2816258"/>
            <a:ext cx="611662" cy="2888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784294" y="3075273"/>
            <a:ext cx="1324303" cy="30407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           </a:t>
            </a:r>
            <a:r>
              <a:rPr lang="en-US" sz="24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𝜎</a:t>
            </a:r>
            <a:r>
              <a:rPr lang="en-US" baseline="-25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Age &gt; 68</a:t>
            </a:r>
            <a:endParaRPr lang="en-US" dirty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6446445" y="3436428"/>
            <a:ext cx="0" cy="2899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2083016" y="1917233"/>
            <a:ext cx="1324303" cy="29309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       </a:t>
            </a:r>
            <a:r>
              <a:rPr lang="en-US" sz="24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𝜋</a:t>
            </a:r>
            <a:r>
              <a:rPr lang="en-US" baseline="-25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Name</a:t>
            </a:r>
            <a:endParaRPr lang="en-US" dirty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2083016" y="2452188"/>
            <a:ext cx="1324303" cy="30407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           </a:t>
            </a:r>
            <a:r>
              <a:rPr lang="en-US" sz="24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𝜎</a:t>
            </a:r>
            <a:r>
              <a:rPr lang="en-US" baseline="-25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Age &gt; </a:t>
            </a:r>
            <a:r>
              <a:rPr lang="en-US" baseline="-25000" dirty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6</a:t>
            </a:r>
            <a:r>
              <a:rPr lang="en-US" baseline="-25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8</a:t>
            </a:r>
            <a:endParaRPr lang="en-US" dirty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2745168" y="2210332"/>
            <a:ext cx="0" cy="24185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2083016" y="3046221"/>
            <a:ext cx="1324303" cy="42405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                  </a:t>
            </a:r>
            <a:r>
              <a:rPr lang="en-US" sz="2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⨝</a:t>
            </a:r>
            <a:r>
              <a:rPr lang="en-US" baseline="-25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UID=</a:t>
            </a:r>
            <a:r>
              <a:rPr lang="en-US" baseline="-25000" dirty="0" err="1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CreatorUID</a:t>
            </a:r>
            <a:endParaRPr lang="en-US" dirty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2745168" y="2756266"/>
            <a:ext cx="0" cy="2899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1724194" y="3667193"/>
            <a:ext cx="358764" cy="41596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User</a:t>
            </a:r>
            <a:endParaRPr lang="en-US" dirty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3509103" y="3667193"/>
            <a:ext cx="380391" cy="41596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Event</a:t>
            </a:r>
            <a:endParaRPr lang="en-US" dirty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2030418" y="3439229"/>
            <a:ext cx="506712" cy="2888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953148" y="3439229"/>
            <a:ext cx="611662" cy="28888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04517" y="3695887"/>
            <a:ext cx="843911" cy="646331"/>
          </a:xfrm>
          <a:prstGeom prst="rect">
            <a:avLst/>
          </a:prstGeom>
          <a:solidFill>
            <a:srgbClr val="FAE4D7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dirty="0" smtClean="0">
                <a:latin typeface="Linux Libertine" charset="0"/>
                <a:ea typeface="Linux Libertine" charset="0"/>
                <a:cs typeface="Linux Libertine" charset="0"/>
              </a:rPr>
              <a:t>100000 </a:t>
            </a:r>
          </a:p>
          <a:p>
            <a:pPr algn="ctr" eaLnBrk="0" hangingPunct="0"/>
            <a:r>
              <a:rPr lang="en-US" dirty="0" smtClean="0">
                <a:latin typeface="Linux Libertine" charset="0"/>
                <a:ea typeface="Linux Libertine" charset="0"/>
                <a:cs typeface="Linux Libertine" charset="0"/>
              </a:rPr>
              <a:t>tuples</a:t>
            </a:r>
            <a:endParaRPr lang="en-US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537130" y="3690511"/>
            <a:ext cx="755211" cy="646331"/>
          </a:xfrm>
          <a:prstGeom prst="rect">
            <a:avLst/>
          </a:prstGeom>
          <a:solidFill>
            <a:srgbClr val="FAE4D7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dirty="0" smtClean="0">
                <a:latin typeface="Linux Libertine" charset="0"/>
                <a:ea typeface="Linux Libertine" charset="0"/>
                <a:cs typeface="Linux Libertine" charset="0"/>
              </a:rPr>
              <a:t>100</a:t>
            </a:r>
          </a:p>
          <a:p>
            <a:pPr algn="ctr" eaLnBrk="0" hangingPunct="0"/>
            <a:r>
              <a:rPr lang="en-US" dirty="0" smtClean="0">
                <a:latin typeface="Linux Libertine" charset="0"/>
                <a:ea typeface="Linux Libertine" charset="0"/>
                <a:cs typeface="Linux Libertine" charset="0"/>
              </a:rPr>
              <a:t>tuples</a:t>
            </a:r>
            <a:endParaRPr lang="en-US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04517" y="3093808"/>
            <a:ext cx="1766712" cy="369332"/>
          </a:xfrm>
          <a:prstGeom prst="rect">
            <a:avLst/>
          </a:prstGeom>
          <a:solidFill>
            <a:srgbClr val="FAE4D7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mtClean="0">
                <a:latin typeface="Linux Libertine" charset="0"/>
                <a:ea typeface="Linux Libertine" charset="0"/>
                <a:cs typeface="Linux Libertine" charset="0"/>
              </a:rPr>
              <a:t>10</a:t>
            </a:r>
            <a:r>
              <a:rPr lang="en-US" baseline="30000" smtClean="0">
                <a:latin typeface="Linux Libertine" charset="0"/>
                <a:ea typeface="Linux Libertine" charset="0"/>
                <a:cs typeface="Linux Libertine" charset="0"/>
              </a:rPr>
              <a:t>7</a:t>
            </a:r>
            <a:r>
              <a:rPr lang="en-US" smtClean="0">
                <a:latin typeface="Linux Libertine" charset="0"/>
                <a:ea typeface="Linux Libertine" charset="0"/>
                <a:cs typeface="Linux Libertine" charset="0"/>
              </a:rPr>
              <a:t> comparisons</a:t>
            </a:r>
            <a:endParaRPr lang="en-US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04517" y="2479976"/>
            <a:ext cx="1903033" cy="369332"/>
          </a:xfrm>
          <a:prstGeom prst="rect">
            <a:avLst/>
          </a:prstGeom>
          <a:solidFill>
            <a:srgbClr val="FAE4D7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mtClean="0">
                <a:latin typeface="Linux Libertine" charset="0"/>
                <a:ea typeface="Linux Libertine" charset="0"/>
                <a:cs typeface="Linux Libertine" charset="0"/>
              </a:rPr>
              <a:t>15 tuples selected</a:t>
            </a:r>
            <a:endParaRPr lang="en-US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277850" y="3503255"/>
            <a:ext cx="843911" cy="646331"/>
          </a:xfrm>
          <a:prstGeom prst="rect">
            <a:avLst/>
          </a:prstGeom>
          <a:solidFill>
            <a:srgbClr val="FAE4D7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dirty="0" smtClean="0">
                <a:latin typeface="Linux Libertine" charset="0"/>
                <a:ea typeface="Linux Libertine" charset="0"/>
                <a:cs typeface="Linux Libertine" charset="0"/>
              </a:rPr>
              <a:t>100000 </a:t>
            </a:r>
          </a:p>
          <a:p>
            <a:pPr algn="ctr" eaLnBrk="0" hangingPunct="0"/>
            <a:r>
              <a:rPr lang="en-US" dirty="0" smtClean="0">
                <a:latin typeface="Linux Libertine" charset="0"/>
                <a:ea typeface="Linux Libertine" charset="0"/>
                <a:cs typeface="Linux Libertine" charset="0"/>
              </a:rPr>
              <a:t>tuples</a:t>
            </a:r>
            <a:endParaRPr lang="en-US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801825" y="3497157"/>
            <a:ext cx="755211" cy="646331"/>
          </a:xfrm>
          <a:prstGeom prst="rect">
            <a:avLst/>
          </a:prstGeom>
          <a:solidFill>
            <a:srgbClr val="FAE4D7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dirty="0" smtClean="0">
                <a:latin typeface="Linux Libertine" charset="0"/>
                <a:ea typeface="Linux Libertine" charset="0"/>
                <a:cs typeface="Linux Libertine" charset="0"/>
              </a:rPr>
              <a:t>100</a:t>
            </a:r>
          </a:p>
          <a:p>
            <a:pPr algn="ctr" eaLnBrk="0" hangingPunct="0"/>
            <a:r>
              <a:rPr lang="en-US" dirty="0" smtClean="0">
                <a:latin typeface="Linux Libertine" charset="0"/>
                <a:ea typeface="Linux Libertine" charset="0"/>
                <a:cs typeface="Linux Libertine" charset="0"/>
              </a:rPr>
              <a:t>tuples</a:t>
            </a:r>
            <a:endParaRPr lang="en-US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122144" y="2467222"/>
            <a:ext cx="1852236" cy="369332"/>
          </a:xfrm>
          <a:prstGeom prst="rect">
            <a:avLst/>
          </a:prstGeom>
          <a:solidFill>
            <a:srgbClr val="FAE4D7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mtClean="0">
                <a:latin typeface="Linux Libertine" charset="0"/>
                <a:ea typeface="Linux Libertine" charset="0"/>
                <a:cs typeface="Linux Libertine" charset="0"/>
              </a:rPr>
              <a:t>1500 </a:t>
            </a:r>
            <a:r>
              <a:rPr lang="en-US" dirty="0" smtClean="0">
                <a:latin typeface="Linux Libertine" charset="0"/>
                <a:ea typeface="Linux Libertine" charset="0"/>
                <a:cs typeface="Linux Libertine" charset="0"/>
              </a:rPr>
              <a:t>comparisons</a:t>
            </a:r>
            <a:endParaRPr lang="en-US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392788" y="2989857"/>
            <a:ext cx="1903033" cy="369332"/>
          </a:xfrm>
          <a:prstGeom prst="rect">
            <a:avLst/>
          </a:prstGeom>
          <a:solidFill>
            <a:srgbClr val="FAE4D7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mtClean="0">
                <a:latin typeface="Linux Libertine" charset="0"/>
                <a:ea typeface="Linux Libertine" charset="0"/>
                <a:cs typeface="Linux Libertine" charset="0"/>
              </a:rPr>
              <a:t>15 tuples selected</a:t>
            </a:r>
            <a:endParaRPr lang="en-US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154764" y="4675585"/>
            <a:ext cx="6834472" cy="11079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2200" i="1" dirty="0" smtClean="0">
                <a:latin typeface="Linux Libertine" charset="0"/>
                <a:ea typeface="Linux Libertine" charset="0"/>
                <a:cs typeface="Linux Libertine" charset="0"/>
              </a:rPr>
              <a:t>Query optimizers</a:t>
            </a:r>
            <a:r>
              <a:rPr lang="en-US" sz="2200" dirty="0" smtClean="0">
                <a:latin typeface="Linux Libertine" charset="0"/>
                <a:ea typeface="Linux Libertine" charset="0"/>
                <a:cs typeface="Linux Libertine" charset="0"/>
              </a:rPr>
              <a:t> use rewriting rules (based on operations properties) to find better (i.e. faster) plans to answer any given query, i.e. optimize the query execution.</a:t>
            </a:r>
            <a:endParaRPr lang="en-US" sz="2200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650319" y="5854522"/>
            <a:ext cx="2529112" cy="4308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2200" dirty="0" smtClean="0">
                <a:latin typeface="Linux Libertine" charset="0"/>
                <a:ea typeface="Linux Libertine" charset="0"/>
                <a:cs typeface="Linux Libertine" charset="0"/>
              </a:rPr>
              <a:t>More on this later </a:t>
            </a:r>
            <a:r>
              <a:rPr lang="mr-IN" sz="2200" dirty="0" smtClean="0">
                <a:latin typeface="Linux Libertine" charset="0"/>
                <a:ea typeface="Linux Libertine" charset="0"/>
                <a:cs typeface="Linux Libertine" charset="0"/>
              </a:rPr>
              <a:t>…</a:t>
            </a:r>
            <a:endParaRPr lang="en-US" sz="2200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056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15" grpId="0"/>
      <p:bldP spid="16" grpId="0"/>
      <p:bldP spid="19" grpId="0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Query Examples </a:t>
            </a:r>
            <a:r>
              <a:rPr lang="en-US" smtClean="0"/>
              <a:t>(Cont.)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34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28650" y="2991669"/>
            <a:ext cx="5206717" cy="707886"/>
          </a:xfrm>
          <a:prstGeom prst="rect">
            <a:avLst/>
          </a:prstGeom>
          <a:solidFill>
            <a:srgbClr val="FAE4D7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2000" dirty="0" smtClean="0">
                <a:latin typeface="Linux Libertine" charset="0"/>
                <a:ea typeface="Linux Libertine" charset="0"/>
                <a:cs typeface="Linux Libertine" charset="0"/>
              </a:rPr>
              <a:t>Q2: what are the SIDs of all Students who have taken Course “Computer Graphics” ever?</a:t>
            </a:r>
            <a:endParaRPr lang="en-US" sz="2000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977462" y="1657289"/>
            <a:ext cx="3647090" cy="369332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sz="1800" b="1" dirty="0" smtClean="0"/>
              <a:t>Student</a:t>
            </a:r>
            <a:r>
              <a:rPr lang="en-US" sz="1800" dirty="0" smtClean="0"/>
              <a:t>(</a:t>
            </a:r>
            <a:r>
              <a:rPr lang="en-US" sz="1800" u="sng" dirty="0" smtClean="0"/>
              <a:t>SID</a:t>
            </a:r>
            <a:r>
              <a:rPr lang="en-US" sz="1800" dirty="0" smtClean="0"/>
              <a:t>, Name, Age, Major)</a:t>
            </a:r>
            <a:endParaRPr lang="en-US" sz="1800" dirty="0"/>
          </a:p>
        </p:txBody>
      </p:sp>
      <p:sp>
        <p:nvSpPr>
          <p:cNvPr id="37" name="Content Placeholder 2"/>
          <p:cNvSpPr txBox="1">
            <a:spLocks/>
          </p:cNvSpPr>
          <p:nvPr/>
        </p:nvSpPr>
        <p:spPr>
          <a:xfrm>
            <a:off x="977462" y="2080406"/>
            <a:ext cx="4141076" cy="369332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sz="1800" b="1" dirty="0" smtClean="0"/>
              <a:t>Course</a:t>
            </a:r>
            <a:r>
              <a:rPr lang="en-US" sz="1800" dirty="0" smtClean="0"/>
              <a:t>(</a:t>
            </a:r>
            <a:r>
              <a:rPr lang="en-US" sz="1800" u="sng" dirty="0" smtClean="0"/>
              <a:t>CID</a:t>
            </a:r>
            <a:r>
              <a:rPr lang="en-US" sz="1800" dirty="0" smtClean="0"/>
              <a:t>, Name, Credits, Department)</a:t>
            </a:r>
            <a:endParaRPr lang="en-US" sz="1800" dirty="0"/>
          </a:p>
        </p:txBody>
      </p:sp>
      <p:sp>
        <p:nvSpPr>
          <p:cNvPr id="38" name="Content Placeholder 2"/>
          <p:cNvSpPr txBox="1">
            <a:spLocks/>
          </p:cNvSpPr>
          <p:nvPr/>
        </p:nvSpPr>
        <p:spPr>
          <a:xfrm>
            <a:off x="2265753" y="2509741"/>
            <a:ext cx="4717598" cy="369332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sz="1800" b="1" dirty="0" smtClean="0"/>
              <a:t>Section</a:t>
            </a:r>
            <a:r>
              <a:rPr lang="en-US" sz="1800" dirty="0" smtClean="0"/>
              <a:t>(</a:t>
            </a:r>
            <a:r>
              <a:rPr lang="en-US" sz="1800" u="sng" dirty="0" err="1" smtClean="0"/>
              <a:t>SecID</a:t>
            </a:r>
            <a:r>
              <a:rPr lang="en-US" sz="1800" dirty="0" smtClean="0"/>
              <a:t>, CID, Semester, Year, Instructor)</a:t>
            </a:r>
            <a:endParaRPr lang="en-US" sz="1800" dirty="0"/>
          </a:p>
        </p:txBody>
      </p:sp>
      <p:sp>
        <p:nvSpPr>
          <p:cNvPr id="39" name="Content Placeholder 2"/>
          <p:cNvSpPr txBox="1">
            <a:spLocks/>
          </p:cNvSpPr>
          <p:nvPr/>
        </p:nvSpPr>
        <p:spPr>
          <a:xfrm>
            <a:off x="4712035" y="1657289"/>
            <a:ext cx="3422971" cy="369332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sz="1800" b="1" dirty="0" err="1" smtClean="0"/>
              <a:t>GradeReport</a:t>
            </a:r>
            <a:r>
              <a:rPr lang="en-US" sz="1800" dirty="0" smtClean="0"/>
              <a:t>(</a:t>
            </a:r>
            <a:r>
              <a:rPr lang="en-US" sz="1800" u="sng" dirty="0" smtClean="0"/>
              <a:t>SID, </a:t>
            </a:r>
            <a:r>
              <a:rPr lang="en-US" sz="1800" u="sng" dirty="0" err="1" smtClean="0"/>
              <a:t>SecID</a:t>
            </a:r>
            <a:r>
              <a:rPr lang="en-US" sz="1800" dirty="0" smtClean="0"/>
              <a:t>, Grade)</a:t>
            </a:r>
            <a:endParaRPr lang="en-US" sz="1800" dirty="0"/>
          </a:p>
        </p:txBody>
      </p:sp>
      <p:sp>
        <p:nvSpPr>
          <p:cNvPr id="40" name="Content Placeholder 2"/>
          <p:cNvSpPr txBox="1">
            <a:spLocks/>
          </p:cNvSpPr>
          <p:nvPr/>
        </p:nvSpPr>
        <p:spPr>
          <a:xfrm>
            <a:off x="5194805" y="2076325"/>
            <a:ext cx="2940202" cy="369332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sz="1800" b="1" dirty="0" smtClean="0"/>
              <a:t>Prerequisite</a:t>
            </a:r>
            <a:r>
              <a:rPr lang="en-US" sz="1800" dirty="0" smtClean="0"/>
              <a:t>(</a:t>
            </a:r>
            <a:r>
              <a:rPr lang="en-US" sz="1800" u="sng" dirty="0" smtClean="0"/>
              <a:t>CID, </a:t>
            </a:r>
            <a:r>
              <a:rPr lang="en-US" sz="1800" u="sng" dirty="0" err="1" smtClean="0"/>
              <a:t>PrereqID</a:t>
            </a:r>
            <a:r>
              <a:rPr lang="en-US" sz="1800" dirty="0" smtClean="0"/>
              <a:t>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6450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Query Examples </a:t>
            </a:r>
            <a:r>
              <a:rPr lang="en-US" smtClean="0"/>
              <a:t>(Cont.)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35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28650" y="2991669"/>
            <a:ext cx="5206717" cy="707886"/>
          </a:xfrm>
          <a:prstGeom prst="rect">
            <a:avLst/>
          </a:prstGeom>
          <a:solidFill>
            <a:srgbClr val="FAE4D7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2000" dirty="0" smtClean="0">
                <a:latin typeface="Linux Libertine" charset="0"/>
                <a:ea typeface="Linux Libertine" charset="0"/>
                <a:cs typeface="Linux Libertine" charset="0"/>
              </a:rPr>
              <a:t>Q3: what are the Names of all Course which are prerequisites of “Computer Graphics”?</a:t>
            </a:r>
            <a:endParaRPr lang="en-US" sz="2000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977462" y="1657289"/>
            <a:ext cx="3647090" cy="369332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sz="1800" b="1" dirty="0" smtClean="0"/>
              <a:t>Student</a:t>
            </a:r>
            <a:r>
              <a:rPr lang="en-US" sz="1800" dirty="0" smtClean="0"/>
              <a:t>(</a:t>
            </a:r>
            <a:r>
              <a:rPr lang="en-US" sz="1800" u="sng" dirty="0" smtClean="0"/>
              <a:t>SID</a:t>
            </a:r>
            <a:r>
              <a:rPr lang="en-US" sz="1800" dirty="0" smtClean="0"/>
              <a:t>, Name, Age, Major)</a:t>
            </a:r>
            <a:endParaRPr lang="en-US" sz="1800" dirty="0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977462" y="2080406"/>
            <a:ext cx="4141076" cy="369332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sz="1800" b="1" dirty="0" smtClean="0"/>
              <a:t>Course</a:t>
            </a:r>
            <a:r>
              <a:rPr lang="en-US" sz="1800" dirty="0" smtClean="0"/>
              <a:t>(</a:t>
            </a:r>
            <a:r>
              <a:rPr lang="en-US" sz="1800" u="sng" dirty="0" smtClean="0"/>
              <a:t>CID</a:t>
            </a:r>
            <a:r>
              <a:rPr lang="en-US" sz="1800" dirty="0" smtClean="0"/>
              <a:t>, Name, Credits, Department)</a:t>
            </a:r>
            <a:endParaRPr lang="en-US" sz="1800" dirty="0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2265753" y="2509741"/>
            <a:ext cx="4717598" cy="369332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sz="1800" b="1" dirty="0" smtClean="0"/>
              <a:t>Section</a:t>
            </a:r>
            <a:r>
              <a:rPr lang="en-US" sz="1800" dirty="0" smtClean="0"/>
              <a:t>(</a:t>
            </a:r>
            <a:r>
              <a:rPr lang="en-US" sz="1800" u="sng" dirty="0" err="1" smtClean="0"/>
              <a:t>SecID</a:t>
            </a:r>
            <a:r>
              <a:rPr lang="en-US" sz="1800" dirty="0" smtClean="0"/>
              <a:t>, CID, Semester, Year, Instructor)</a:t>
            </a:r>
            <a:endParaRPr lang="en-US" sz="1800" dirty="0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4712035" y="1657289"/>
            <a:ext cx="3422971" cy="369332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sz="1800" b="1" dirty="0" err="1" smtClean="0"/>
              <a:t>GradeReport</a:t>
            </a:r>
            <a:r>
              <a:rPr lang="en-US" sz="1800" dirty="0" smtClean="0"/>
              <a:t>(</a:t>
            </a:r>
            <a:r>
              <a:rPr lang="en-US" sz="1800" u="sng" dirty="0" smtClean="0"/>
              <a:t>SID, </a:t>
            </a:r>
            <a:r>
              <a:rPr lang="en-US" sz="1800" u="sng" dirty="0" err="1" smtClean="0"/>
              <a:t>SecID</a:t>
            </a:r>
            <a:r>
              <a:rPr lang="en-US" sz="1800" dirty="0" smtClean="0"/>
              <a:t>, Grade)</a:t>
            </a:r>
            <a:endParaRPr lang="en-US" sz="1800" dirty="0"/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5194805" y="2076325"/>
            <a:ext cx="2940202" cy="369332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sz="1800" b="1" dirty="0" smtClean="0"/>
              <a:t>Prerequisite</a:t>
            </a:r>
            <a:r>
              <a:rPr lang="en-US" sz="1800" dirty="0" smtClean="0"/>
              <a:t>(</a:t>
            </a:r>
            <a:r>
              <a:rPr lang="en-US" sz="1800" u="sng" dirty="0" smtClean="0"/>
              <a:t>CID, </a:t>
            </a:r>
            <a:r>
              <a:rPr lang="en-US" sz="1800" u="sng" dirty="0" err="1" smtClean="0"/>
              <a:t>PrereqID</a:t>
            </a:r>
            <a:r>
              <a:rPr lang="en-US" sz="1800" dirty="0" smtClean="0"/>
              <a:t>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146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Query Examples </a:t>
            </a:r>
            <a:r>
              <a:rPr lang="en-US" smtClean="0"/>
              <a:t>(Cont.)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36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08994" y="2991669"/>
            <a:ext cx="7126012" cy="830997"/>
          </a:xfrm>
          <a:prstGeom prst="rect">
            <a:avLst/>
          </a:prstGeom>
          <a:solidFill>
            <a:srgbClr val="FAE4D7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2400" dirty="0" smtClean="0">
                <a:latin typeface="Linux Libertine" charset="0"/>
                <a:ea typeface="Linux Libertine" charset="0"/>
                <a:cs typeface="Linux Libertine" charset="0"/>
              </a:rPr>
              <a:t>Q4: what are the Names of all Students getting a Grade of 85 or more in CS564 who are not CS Majors?</a:t>
            </a:r>
            <a:endParaRPr lang="en-US" sz="2400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977462" y="1657289"/>
            <a:ext cx="3647090" cy="369332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sz="1800" b="1" dirty="0" smtClean="0"/>
              <a:t>Student</a:t>
            </a:r>
            <a:r>
              <a:rPr lang="en-US" sz="1800" dirty="0" smtClean="0"/>
              <a:t>(</a:t>
            </a:r>
            <a:r>
              <a:rPr lang="en-US" sz="1800" u="sng" dirty="0" smtClean="0"/>
              <a:t>SID</a:t>
            </a:r>
            <a:r>
              <a:rPr lang="en-US" sz="1800" dirty="0" smtClean="0"/>
              <a:t>, Name, Age, Major)</a:t>
            </a:r>
            <a:endParaRPr lang="en-US" sz="1800" dirty="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977462" y="2080406"/>
            <a:ext cx="4141076" cy="369332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sz="1800" b="1" dirty="0" smtClean="0"/>
              <a:t>Course</a:t>
            </a:r>
            <a:r>
              <a:rPr lang="en-US" sz="1800" dirty="0" smtClean="0"/>
              <a:t>(</a:t>
            </a:r>
            <a:r>
              <a:rPr lang="en-US" sz="1800" u="sng" dirty="0" smtClean="0"/>
              <a:t>CID</a:t>
            </a:r>
            <a:r>
              <a:rPr lang="en-US" sz="1800" dirty="0" smtClean="0"/>
              <a:t>, Name, Credits, Department)</a:t>
            </a:r>
            <a:endParaRPr lang="en-US" sz="1800" dirty="0"/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2265753" y="2509741"/>
            <a:ext cx="4717598" cy="369332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sz="1800" b="1" dirty="0" smtClean="0"/>
              <a:t>Section</a:t>
            </a:r>
            <a:r>
              <a:rPr lang="en-US" sz="1800" dirty="0" smtClean="0"/>
              <a:t>(</a:t>
            </a:r>
            <a:r>
              <a:rPr lang="en-US" sz="1800" u="sng" dirty="0" err="1" smtClean="0"/>
              <a:t>SecID</a:t>
            </a:r>
            <a:r>
              <a:rPr lang="en-US" sz="1800" dirty="0" smtClean="0"/>
              <a:t>, CID, Semester, Year, Instructor)</a:t>
            </a:r>
            <a:endParaRPr lang="en-US" sz="1800" dirty="0"/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712035" y="1657289"/>
            <a:ext cx="3422971" cy="369332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sz="1800" b="1" dirty="0" err="1" smtClean="0"/>
              <a:t>GradeReport</a:t>
            </a:r>
            <a:r>
              <a:rPr lang="en-US" sz="1800" dirty="0" smtClean="0"/>
              <a:t>(</a:t>
            </a:r>
            <a:r>
              <a:rPr lang="en-US" sz="1800" u="sng" dirty="0" smtClean="0"/>
              <a:t>SID, </a:t>
            </a:r>
            <a:r>
              <a:rPr lang="en-US" sz="1800" u="sng" dirty="0" err="1" smtClean="0"/>
              <a:t>SecID</a:t>
            </a:r>
            <a:r>
              <a:rPr lang="en-US" sz="1800" dirty="0" smtClean="0"/>
              <a:t>, Grade)</a:t>
            </a:r>
            <a:endParaRPr lang="en-US" sz="1800" dirty="0"/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5194805" y="2076325"/>
            <a:ext cx="2940202" cy="369332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sz="1800" b="1" dirty="0" smtClean="0"/>
              <a:t>Prerequisite</a:t>
            </a:r>
            <a:r>
              <a:rPr lang="en-US" sz="1800" dirty="0" smtClean="0"/>
              <a:t>(</a:t>
            </a:r>
            <a:r>
              <a:rPr lang="en-US" sz="1800" u="sng" dirty="0" smtClean="0"/>
              <a:t>CID, </a:t>
            </a:r>
            <a:r>
              <a:rPr lang="en-US" sz="1800" u="sng" dirty="0" err="1" smtClean="0"/>
              <a:t>PrereqID</a:t>
            </a:r>
            <a:r>
              <a:rPr lang="en-US" sz="1800" dirty="0" smtClean="0"/>
              <a:t>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8115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Query Examples </a:t>
            </a:r>
            <a:r>
              <a:rPr lang="en-US" smtClean="0"/>
              <a:t>(Cont.)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37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08994" y="2991669"/>
            <a:ext cx="7126012" cy="830997"/>
          </a:xfrm>
          <a:prstGeom prst="rect">
            <a:avLst/>
          </a:prstGeom>
          <a:solidFill>
            <a:srgbClr val="FAE4D7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2400" dirty="0" smtClean="0">
                <a:latin typeface="Linux Libertine" charset="0"/>
                <a:ea typeface="Linux Libertine" charset="0"/>
                <a:cs typeface="Linux Libertine" charset="0"/>
              </a:rPr>
              <a:t>Q5: what are the Names of all Students who have either taken some CS course or are CS majors?</a:t>
            </a:r>
            <a:endParaRPr lang="en-US" sz="2400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977462" y="1657289"/>
            <a:ext cx="3647090" cy="369332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sz="1800" b="1" dirty="0" smtClean="0"/>
              <a:t>Student</a:t>
            </a:r>
            <a:r>
              <a:rPr lang="en-US" sz="1800" dirty="0" smtClean="0"/>
              <a:t>(</a:t>
            </a:r>
            <a:r>
              <a:rPr lang="en-US" sz="1800" u="sng" dirty="0" smtClean="0"/>
              <a:t>SID</a:t>
            </a:r>
            <a:r>
              <a:rPr lang="en-US" sz="1800" dirty="0" smtClean="0"/>
              <a:t>, Name, Age, Major)</a:t>
            </a:r>
            <a:endParaRPr lang="en-US" sz="1800" dirty="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977462" y="2080406"/>
            <a:ext cx="4141076" cy="369332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sz="1800" b="1" dirty="0" smtClean="0"/>
              <a:t>Course</a:t>
            </a:r>
            <a:r>
              <a:rPr lang="en-US" sz="1800" dirty="0" smtClean="0"/>
              <a:t>(</a:t>
            </a:r>
            <a:r>
              <a:rPr lang="en-US" sz="1800" u="sng" dirty="0" smtClean="0"/>
              <a:t>CID</a:t>
            </a:r>
            <a:r>
              <a:rPr lang="en-US" sz="1800" dirty="0" smtClean="0"/>
              <a:t>, Name, Credits, Department)</a:t>
            </a:r>
            <a:endParaRPr lang="en-US" sz="1800" dirty="0"/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2265753" y="2509741"/>
            <a:ext cx="4717598" cy="369332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sz="1800" b="1" dirty="0" smtClean="0"/>
              <a:t>Section</a:t>
            </a:r>
            <a:r>
              <a:rPr lang="en-US" sz="1800" dirty="0" smtClean="0"/>
              <a:t>(</a:t>
            </a:r>
            <a:r>
              <a:rPr lang="en-US" sz="1800" u="sng" dirty="0" err="1" smtClean="0"/>
              <a:t>SecID</a:t>
            </a:r>
            <a:r>
              <a:rPr lang="en-US" sz="1800" dirty="0" smtClean="0"/>
              <a:t>, CID, Semester, Year, Instructor)</a:t>
            </a:r>
            <a:endParaRPr lang="en-US" sz="1800" dirty="0"/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712035" y="1657289"/>
            <a:ext cx="3422971" cy="369332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sz="1800" b="1" dirty="0" err="1" smtClean="0"/>
              <a:t>GradeReport</a:t>
            </a:r>
            <a:r>
              <a:rPr lang="en-US" sz="1800" dirty="0" smtClean="0"/>
              <a:t>(</a:t>
            </a:r>
            <a:r>
              <a:rPr lang="en-US" sz="1800" u="sng" dirty="0" smtClean="0"/>
              <a:t>SID, </a:t>
            </a:r>
            <a:r>
              <a:rPr lang="en-US" sz="1800" u="sng" dirty="0" err="1" smtClean="0"/>
              <a:t>SecID</a:t>
            </a:r>
            <a:r>
              <a:rPr lang="en-US" sz="1800" dirty="0" smtClean="0"/>
              <a:t>, Grade)</a:t>
            </a:r>
            <a:endParaRPr lang="en-US" sz="1800" dirty="0"/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5194805" y="2076325"/>
            <a:ext cx="2940202" cy="369332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sz="1800" b="1" dirty="0" smtClean="0"/>
              <a:t>Prerequisite</a:t>
            </a:r>
            <a:r>
              <a:rPr lang="en-US" sz="1800" dirty="0" smtClean="0"/>
              <a:t>(</a:t>
            </a:r>
            <a:r>
              <a:rPr lang="en-US" sz="1800" u="sng" dirty="0" smtClean="0"/>
              <a:t>CID, </a:t>
            </a:r>
            <a:r>
              <a:rPr lang="en-US" sz="1800" u="sng" dirty="0" err="1" smtClean="0"/>
              <a:t>PrereqID</a:t>
            </a:r>
            <a:r>
              <a:rPr lang="en-US" sz="1800" dirty="0" smtClean="0"/>
              <a:t>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2184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Query Examples </a:t>
            </a:r>
            <a:r>
              <a:rPr lang="en-US" smtClean="0"/>
              <a:t>(Cont.)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38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08994" y="2991669"/>
            <a:ext cx="7126012" cy="830997"/>
          </a:xfrm>
          <a:prstGeom prst="rect">
            <a:avLst/>
          </a:prstGeom>
          <a:solidFill>
            <a:srgbClr val="FAE4D7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2400" dirty="0" smtClean="0">
                <a:latin typeface="Linux Libertine" charset="0"/>
                <a:ea typeface="Linux Libertine" charset="0"/>
                <a:cs typeface="Linux Libertine" charset="0"/>
              </a:rPr>
              <a:t>Q6: what is the average Grade for each Section of any CS </a:t>
            </a:r>
            <a:r>
              <a:rPr lang="en-US" sz="2400" dirty="0">
                <a:latin typeface="Linux Libertine" charset="0"/>
                <a:ea typeface="Linux Libertine" charset="0"/>
                <a:cs typeface="Linux Libertine" charset="0"/>
              </a:rPr>
              <a:t>C</a:t>
            </a:r>
            <a:r>
              <a:rPr lang="en-US" sz="2400" dirty="0" smtClean="0">
                <a:latin typeface="Linux Libertine" charset="0"/>
                <a:ea typeface="Linux Libertine" charset="0"/>
                <a:cs typeface="Linux Libertine" charset="0"/>
              </a:rPr>
              <a:t>ourse offered in the Fall of 2016?</a:t>
            </a:r>
            <a:endParaRPr lang="en-US" sz="2400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977462" y="1657289"/>
            <a:ext cx="3647090" cy="369332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sz="1800" b="1" dirty="0" smtClean="0"/>
              <a:t>Student</a:t>
            </a:r>
            <a:r>
              <a:rPr lang="en-US" sz="1800" dirty="0" smtClean="0"/>
              <a:t>(</a:t>
            </a:r>
            <a:r>
              <a:rPr lang="en-US" sz="1800" u="sng" dirty="0" smtClean="0"/>
              <a:t>SID</a:t>
            </a:r>
            <a:r>
              <a:rPr lang="en-US" sz="1800" dirty="0" smtClean="0"/>
              <a:t>, Name, Age, Major)</a:t>
            </a:r>
            <a:endParaRPr lang="en-US" sz="1800" dirty="0"/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977462" y="2080406"/>
            <a:ext cx="4141076" cy="369332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sz="1800" b="1" dirty="0" smtClean="0"/>
              <a:t>Course</a:t>
            </a:r>
            <a:r>
              <a:rPr lang="en-US" sz="1800" dirty="0" smtClean="0"/>
              <a:t>(</a:t>
            </a:r>
            <a:r>
              <a:rPr lang="en-US" sz="1800" u="sng" dirty="0" smtClean="0"/>
              <a:t>CID</a:t>
            </a:r>
            <a:r>
              <a:rPr lang="en-US" sz="1800" dirty="0" smtClean="0"/>
              <a:t>, Name, Credits, Department)</a:t>
            </a:r>
            <a:endParaRPr lang="en-US" sz="1800" dirty="0"/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2265753" y="2509741"/>
            <a:ext cx="4717598" cy="369332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sz="1800" b="1" dirty="0" smtClean="0"/>
              <a:t>Section</a:t>
            </a:r>
            <a:r>
              <a:rPr lang="en-US" sz="1800" dirty="0" smtClean="0"/>
              <a:t>(</a:t>
            </a:r>
            <a:r>
              <a:rPr lang="en-US" sz="1800" u="sng" dirty="0" err="1" smtClean="0"/>
              <a:t>SecID</a:t>
            </a:r>
            <a:r>
              <a:rPr lang="en-US" sz="1800" dirty="0" smtClean="0"/>
              <a:t>, CID, Semester, Year, Instructor)</a:t>
            </a:r>
            <a:endParaRPr lang="en-US" sz="1800" dirty="0"/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712035" y="1657289"/>
            <a:ext cx="3422971" cy="369332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sz="1800" b="1" dirty="0" err="1" smtClean="0"/>
              <a:t>GradeReport</a:t>
            </a:r>
            <a:r>
              <a:rPr lang="en-US" sz="1800" dirty="0" smtClean="0"/>
              <a:t>(</a:t>
            </a:r>
            <a:r>
              <a:rPr lang="en-US" sz="1800" u="sng" dirty="0" smtClean="0"/>
              <a:t>SID, </a:t>
            </a:r>
            <a:r>
              <a:rPr lang="en-US" sz="1800" u="sng" dirty="0" err="1" smtClean="0"/>
              <a:t>SecID</a:t>
            </a:r>
            <a:r>
              <a:rPr lang="en-US" sz="1800" dirty="0" smtClean="0"/>
              <a:t>, Grade)</a:t>
            </a:r>
            <a:endParaRPr lang="en-US" sz="1800" dirty="0"/>
          </a:p>
        </p:txBody>
      </p:sp>
      <p:sp>
        <p:nvSpPr>
          <p:cNvPr id="36" name="Content Placeholder 2"/>
          <p:cNvSpPr txBox="1">
            <a:spLocks/>
          </p:cNvSpPr>
          <p:nvPr/>
        </p:nvSpPr>
        <p:spPr>
          <a:xfrm>
            <a:off x="5194805" y="2076325"/>
            <a:ext cx="2940202" cy="369332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sz="1800" b="1" dirty="0" smtClean="0"/>
              <a:t>Prerequisite</a:t>
            </a:r>
            <a:r>
              <a:rPr lang="en-US" sz="1800" dirty="0" smtClean="0"/>
              <a:t>(</a:t>
            </a:r>
            <a:r>
              <a:rPr lang="en-US" sz="1800" u="sng" dirty="0" smtClean="0"/>
              <a:t>CID, </a:t>
            </a:r>
            <a:r>
              <a:rPr lang="en-US" sz="1800" u="sng" dirty="0" err="1" smtClean="0"/>
              <a:t>PrereqID</a:t>
            </a:r>
            <a:r>
              <a:rPr lang="en-US" sz="1800" dirty="0" smtClean="0"/>
              <a:t>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9167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Other Relational 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/>
              <a:t>Tuple relational calculus (TRC)</a:t>
            </a:r>
          </a:p>
          <a:p>
            <a:pPr lvl="1">
              <a:lnSpc>
                <a:spcPct val="150000"/>
              </a:lnSpc>
            </a:pPr>
            <a:r>
              <a:rPr lang="en-US" sz="3200" dirty="0" smtClean="0"/>
              <a:t>A subset of first-order logic</a:t>
            </a:r>
          </a:p>
          <a:p>
            <a:pPr lvl="1">
              <a:lnSpc>
                <a:spcPct val="150000"/>
              </a:lnSpc>
            </a:pPr>
            <a:r>
              <a:rPr lang="en-US" sz="3200" dirty="0" smtClean="0"/>
              <a:t>No notion of operations</a:t>
            </a:r>
          </a:p>
          <a:p>
            <a:pPr lvl="1">
              <a:lnSpc>
                <a:spcPct val="150000"/>
              </a:lnSpc>
            </a:pPr>
            <a:r>
              <a:rPr lang="en-US" sz="3200" dirty="0" smtClean="0"/>
              <a:t>Less popular today</a:t>
            </a:r>
          </a:p>
          <a:p>
            <a:pPr lvl="2">
              <a:lnSpc>
                <a:spcPct val="150000"/>
              </a:lnSpc>
            </a:pPr>
            <a:r>
              <a:rPr lang="en-US" sz="2800" dirty="0" smtClean="0"/>
              <a:t>More involved to work with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529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600" y="217152"/>
            <a:ext cx="84328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Query Processing Pipeline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4</a:t>
            </a:fld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64276" y="4751392"/>
            <a:ext cx="7886700" cy="954107"/>
          </a:xfrm>
          <a:prstGeom prst="rect">
            <a:avLst/>
          </a:prstGeom>
          <a:solidFill>
            <a:srgbClr val="FAE4D7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2800" dirty="0" smtClean="0">
                <a:latin typeface="Linux Libertine" charset="0"/>
                <a:ea typeface="Linux Libertine" charset="0"/>
                <a:cs typeface="Linux Libertine" charset="0"/>
              </a:rPr>
              <a:t>Relational algebra gives us a precise and optimizable framework to </a:t>
            </a:r>
            <a:r>
              <a:rPr lang="en-US" sz="2800" smtClean="0">
                <a:latin typeface="Linux Libertine" charset="0"/>
                <a:ea typeface="Linux Libertine" charset="0"/>
                <a:cs typeface="Linux Libertine" charset="0"/>
              </a:rPr>
              <a:t>execute declarative (SQL) queries</a:t>
            </a:r>
            <a:r>
              <a:rPr lang="en-US" sz="2800" dirty="0" smtClean="0">
                <a:latin typeface="Linux Libertine" charset="0"/>
                <a:ea typeface="Linux Libertine" charset="0"/>
                <a:cs typeface="Linux Libertine" charset="0"/>
              </a:rPr>
              <a:t>.</a:t>
            </a:r>
            <a:endParaRPr lang="en-US" sz="2800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1835146" y="1908038"/>
            <a:ext cx="463130" cy="102668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69950" y="1775140"/>
            <a:ext cx="1145999" cy="129388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SQL Query</a:t>
            </a:r>
            <a:endParaRPr lang="en-US" sz="2400" dirty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2417474" y="1777907"/>
            <a:ext cx="1576458" cy="129388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Relational Algebra (RA) Plan</a:t>
            </a:r>
            <a:endParaRPr lang="en-US" sz="2400" dirty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29" name="Right Arrow 28"/>
          <p:cNvSpPr/>
          <p:nvPr/>
        </p:nvSpPr>
        <p:spPr>
          <a:xfrm>
            <a:off x="4113130" y="1908038"/>
            <a:ext cx="463130" cy="102668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4695457" y="1775140"/>
            <a:ext cx="1621789" cy="1293882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Optimized RA Plan</a:t>
            </a:r>
            <a:endParaRPr lang="en-US" sz="2400" dirty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31" name="Right Arrow 30"/>
          <p:cNvSpPr/>
          <p:nvPr/>
        </p:nvSpPr>
        <p:spPr>
          <a:xfrm>
            <a:off x="6436443" y="1908037"/>
            <a:ext cx="463130" cy="102668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7018770" y="1770985"/>
            <a:ext cx="1599712" cy="12938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Execution</a:t>
            </a:r>
            <a:endParaRPr lang="en-US" sz="2400" dirty="0">
              <a:solidFill>
                <a:sysClr val="windowText" lastClr="000000"/>
              </a:solidFill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79483" y="3169383"/>
            <a:ext cx="13269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Linux Libertine" charset="0"/>
                <a:ea typeface="Linux Libertine" charset="0"/>
                <a:cs typeface="Linux Libertine" charset="0"/>
              </a:rPr>
              <a:t>Declarative query </a:t>
            </a:r>
          </a:p>
          <a:p>
            <a:pPr algn="ctr"/>
            <a:r>
              <a:rPr lang="en-US" dirty="0" smtClean="0">
                <a:latin typeface="Linux Libertine" charset="0"/>
                <a:ea typeface="Linux Libertine" charset="0"/>
                <a:cs typeface="Linux Libertine" charset="0"/>
              </a:rPr>
              <a:t>(from user)</a:t>
            </a:r>
            <a:endParaRPr lang="en-US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242446" y="3175152"/>
            <a:ext cx="19265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Linux Libertine" charset="0"/>
                <a:ea typeface="Linux Libertine" charset="0"/>
                <a:cs typeface="Linux Libertine" charset="0"/>
              </a:rPr>
              <a:t>Translate to relational algebra expression</a:t>
            </a:r>
            <a:endParaRPr lang="en-US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53334" y="3169383"/>
            <a:ext cx="20940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Linux Libertine" charset="0"/>
                <a:ea typeface="Linux Libertine" charset="0"/>
                <a:cs typeface="Linux Libertine" charset="0"/>
              </a:rPr>
              <a:t>Find </a:t>
            </a:r>
          </a:p>
          <a:p>
            <a:pPr algn="ctr"/>
            <a:r>
              <a:rPr lang="en-US" dirty="0" smtClean="0">
                <a:latin typeface="Linux Libertine" charset="0"/>
                <a:ea typeface="Linux Libertine" charset="0"/>
                <a:cs typeface="Linux Libertine" charset="0"/>
              </a:rPr>
              <a:t>logically equivalent</a:t>
            </a:r>
          </a:p>
          <a:p>
            <a:pPr algn="ctr"/>
            <a:r>
              <a:rPr lang="en-US" dirty="0" smtClean="0">
                <a:latin typeface="Linux Libertine" charset="0"/>
                <a:ea typeface="Linux Libertine" charset="0"/>
                <a:cs typeface="Linux Libertine" charset="0"/>
              </a:rPr>
              <a:t>-but more efficient- RA expression</a:t>
            </a:r>
            <a:endParaRPr lang="en-US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945196" y="3175417"/>
            <a:ext cx="17468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Linux Libertine" charset="0"/>
                <a:ea typeface="Linux Libertine" charset="0"/>
                <a:cs typeface="Linux Libertine" charset="0"/>
              </a:rPr>
              <a:t>Execute each operation of the optimized plan</a:t>
            </a:r>
            <a:endParaRPr lang="en-US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84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TRC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40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28650" y="1723583"/>
            <a:ext cx="2671598" cy="400110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dirty="0" smtClean="0"/>
              <a:t>User(</a:t>
            </a:r>
            <a:r>
              <a:rPr lang="en-US" u="sng" dirty="0" smtClean="0"/>
              <a:t>UID</a:t>
            </a:r>
            <a:r>
              <a:rPr lang="en-US" dirty="0" smtClean="0"/>
              <a:t>, </a:t>
            </a:r>
            <a:r>
              <a:rPr lang="en-US" dirty="0" err="1" smtClean="0"/>
              <a:t>UName</a:t>
            </a:r>
            <a:r>
              <a:rPr lang="en-US" dirty="0" smtClean="0"/>
              <a:t>, Age)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21063" y="2261173"/>
            <a:ext cx="6357806" cy="707886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dirty="0" smtClean="0"/>
              <a:t>Event(</a:t>
            </a:r>
            <a:r>
              <a:rPr lang="en-US" u="sng" dirty="0" smtClean="0"/>
              <a:t>EID</a:t>
            </a:r>
            <a:r>
              <a:rPr lang="en-US" dirty="0" smtClean="0"/>
              <a:t>, Name, Location, </a:t>
            </a:r>
            <a:r>
              <a:rPr lang="en-US" dirty="0" err="1" smtClean="0"/>
              <a:t>StartDT</a:t>
            </a:r>
            <a:r>
              <a:rPr lang="en-US" dirty="0" smtClean="0"/>
              <a:t>, </a:t>
            </a:r>
            <a:r>
              <a:rPr lang="en-US" dirty="0" err="1" smtClean="0"/>
              <a:t>EndDT</a:t>
            </a:r>
            <a:r>
              <a:rPr lang="en-US" dirty="0" smtClean="0"/>
              <a:t>, Description, </a:t>
            </a:r>
          </a:p>
          <a:p>
            <a:r>
              <a:rPr lang="en-US" dirty="0" err="1" smtClean="0"/>
              <a:t>CreatorUID</a:t>
            </a:r>
            <a:r>
              <a:rPr lang="en-US" dirty="0" smtClean="0"/>
              <a:t>, </a:t>
            </a:r>
            <a:r>
              <a:rPr lang="en-US" dirty="0" err="1" smtClean="0"/>
              <a:t>CreateDT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21062" y="3106539"/>
            <a:ext cx="7894287" cy="461665"/>
          </a:xfrm>
          <a:prstGeom prst="rect">
            <a:avLst/>
          </a:prstGeom>
          <a:solidFill>
            <a:srgbClr val="FAE4D7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2400" dirty="0" smtClean="0">
                <a:latin typeface="Linux Libertine" charset="0"/>
                <a:ea typeface="Linux Libertine" charset="0"/>
                <a:cs typeface="Linux Libertine" charset="0"/>
              </a:rPr>
              <a:t>What are the Names of all Events whose creators are over 18?</a:t>
            </a:r>
            <a:endParaRPr lang="en-US" sz="2400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90497" y="3955899"/>
            <a:ext cx="646683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π</a:t>
            </a:r>
            <a:r>
              <a:rPr lang="en-US" sz="2800" baseline="-250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Name</a:t>
            </a:r>
            <a:r>
              <a:rPr lang="en-US" sz="32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(</a:t>
            </a:r>
            <a:r>
              <a:rPr lang="en-US" sz="44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𝜎</a:t>
            </a:r>
            <a:r>
              <a:rPr lang="en-US" sz="2800" baseline="-250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Age&gt;18</a:t>
            </a:r>
            <a:r>
              <a:rPr lang="en-US" sz="32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(</a:t>
            </a:r>
            <a:r>
              <a:rPr lang="en-US" sz="3200" dirty="0" err="1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User</a:t>
            </a:r>
            <a:r>
              <a:rPr lang="en-US" sz="3200" dirty="0" err="1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⨝</a:t>
            </a:r>
            <a:r>
              <a:rPr lang="en-US" sz="2800" baseline="-25000" dirty="0" err="1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UID</a:t>
            </a:r>
            <a:r>
              <a:rPr lang="en-US" sz="2800" baseline="-250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=</a:t>
            </a:r>
            <a:r>
              <a:rPr lang="en-US" sz="2800" baseline="-25000" dirty="0" err="1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CreatorUID</a:t>
            </a:r>
            <a:r>
              <a:rPr lang="en-US" sz="3200" dirty="0" err="1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Event</a:t>
            </a:r>
            <a:r>
              <a:rPr lang="en-US" sz="32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))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756745" y="4160619"/>
            <a:ext cx="823995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3200" dirty="0" smtClean="0">
                <a:latin typeface="Linux Libertine" charset="0"/>
                <a:ea typeface="Linux Libertine" charset="0"/>
                <a:cs typeface="Linux Libertine" charset="0"/>
              </a:rPr>
              <a:t>RA:</a:t>
            </a:r>
            <a:endParaRPr lang="en-US" sz="3200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25516" y="5132028"/>
            <a:ext cx="1055223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3200" smtClean="0">
                <a:latin typeface="Linux Libertine" charset="0"/>
                <a:ea typeface="Linux Libertine" charset="0"/>
                <a:cs typeface="Linux Libertine" charset="0"/>
              </a:rPr>
              <a:t>TRC:</a:t>
            </a:r>
            <a:endParaRPr lang="en-US" sz="3200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90497" y="5002236"/>
            <a:ext cx="667522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{ t | ∃r ∈ Event; ∃s </a:t>
            </a:r>
            <a:r>
              <a:rPr lang="en-US" sz="2800" dirty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∈ </a:t>
            </a:r>
            <a:r>
              <a:rPr lang="en-US" sz="28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User;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s.UID</a:t>
            </a:r>
            <a:r>
              <a:rPr lang="en-US" sz="28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=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r.CreatorID</a:t>
            </a:r>
            <a:r>
              <a:rPr lang="en-US" sz="28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 </a:t>
            </a:r>
            <a:br>
              <a:rPr lang="en-US" sz="28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</a:br>
            <a:r>
              <a:rPr lang="en-US" sz="28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		</a:t>
            </a:r>
            <a:r>
              <a:rPr lang="en-US" sz="28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∧ </a:t>
            </a:r>
            <a:r>
              <a:rPr lang="en-US" sz="2800" dirty="0" err="1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s.Age</a:t>
            </a:r>
            <a:r>
              <a:rPr lang="en-US" sz="28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&gt;18</a:t>
            </a:r>
            <a:r>
              <a:rPr lang="en-US" sz="2800" dirty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 ∧ </a:t>
            </a:r>
            <a:r>
              <a:rPr lang="en-US" sz="28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t=</a:t>
            </a:r>
            <a:r>
              <a:rPr lang="en-US" sz="2800" dirty="0" err="1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s.Name</a:t>
            </a:r>
            <a:r>
              <a:rPr lang="en-US" sz="28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}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58663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 animBg="1"/>
      <p:bldP spid="1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856" y="4516804"/>
            <a:ext cx="1592187" cy="10926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/>
              <a:t>Other Relational  </a:t>
            </a:r>
            <a:r>
              <a:rPr lang="en-US" dirty="0" smtClean="0"/>
              <a:t>Languages (</a:t>
            </a:r>
            <a:r>
              <a:rPr lang="en-US" dirty="0"/>
              <a:t>Cont</a:t>
            </a:r>
            <a:r>
              <a:rPr lang="en-US" dirty="0" smtClean="0"/>
              <a:t>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Datalog</a:t>
            </a:r>
            <a:endParaRPr lang="en-US" sz="3600" dirty="0" smtClean="0"/>
          </a:p>
          <a:p>
            <a:pPr lvl="1"/>
            <a:r>
              <a:rPr lang="en-US" sz="3200" dirty="0" smtClean="0"/>
              <a:t>Based on AI languages such as Prolog</a:t>
            </a:r>
          </a:p>
          <a:p>
            <a:pPr lvl="1"/>
            <a:r>
              <a:rPr lang="en-US" sz="3200" dirty="0" smtClean="0"/>
              <a:t>Used in </a:t>
            </a:r>
            <a:r>
              <a:rPr lang="en-US" sz="3200" i="1" dirty="0" smtClean="0"/>
              <a:t>deductive databases </a:t>
            </a:r>
            <a:r>
              <a:rPr lang="en-US" sz="3200" dirty="0" smtClean="0"/>
              <a:t>(90s)</a:t>
            </a:r>
          </a:p>
          <a:p>
            <a:pPr lvl="1"/>
            <a:r>
              <a:rPr lang="en-US" sz="3200" dirty="0" smtClean="0"/>
              <a:t>Making a comeback in data integration, machine learning and cloud programming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41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506" y="4516804"/>
            <a:ext cx="1029983" cy="15327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072" y="4516804"/>
            <a:ext cx="1488988" cy="111674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310" y="4831031"/>
            <a:ext cx="887941" cy="134593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660" y="4831031"/>
            <a:ext cx="1083023" cy="1345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5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err="1" smtClean="0"/>
              <a:t>Datalog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42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28650" y="1630274"/>
            <a:ext cx="2713640" cy="400110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dirty="0" smtClean="0"/>
              <a:t>User(</a:t>
            </a:r>
            <a:r>
              <a:rPr lang="en-US" u="sng" dirty="0" smtClean="0"/>
              <a:t>UID</a:t>
            </a:r>
            <a:r>
              <a:rPr lang="en-US" dirty="0" smtClean="0"/>
              <a:t>, </a:t>
            </a:r>
            <a:r>
              <a:rPr lang="en-US" dirty="0" err="1" smtClean="0"/>
              <a:t>UName</a:t>
            </a:r>
            <a:r>
              <a:rPr lang="en-US" dirty="0" smtClean="0"/>
              <a:t>, Age)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426372" y="1617735"/>
            <a:ext cx="5088978" cy="707886"/>
          </a:xfrm>
          <a:prstGeom prst="rect">
            <a:avLst/>
          </a:prstGeom>
          <a:solidFill>
            <a:srgbClr val="E2E5FF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eaLnBrk="0" hangingPunct="0">
              <a:defRPr sz="2000">
                <a:latin typeface="Linux Libertine" charset="0"/>
                <a:ea typeface="Linux Libertine" charset="0"/>
                <a:cs typeface="Linux Libertine" charset="0"/>
              </a:defRPr>
            </a:lvl1pPr>
          </a:lstStyle>
          <a:p>
            <a:r>
              <a:rPr lang="en-US" dirty="0" smtClean="0"/>
              <a:t>Event(</a:t>
            </a:r>
            <a:r>
              <a:rPr lang="en-US" u="sng" dirty="0" smtClean="0"/>
              <a:t>EID</a:t>
            </a:r>
            <a:r>
              <a:rPr lang="en-US" dirty="0" smtClean="0"/>
              <a:t>, Name, Location, </a:t>
            </a:r>
            <a:r>
              <a:rPr lang="en-US" dirty="0" err="1" smtClean="0"/>
              <a:t>StartDT</a:t>
            </a:r>
            <a:r>
              <a:rPr lang="en-US" dirty="0" smtClean="0"/>
              <a:t>, </a:t>
            </a:r>
            <a:r>
              <a:rPr lang="en-US" dirty="0" err="1" smtClean="0"/>
              <a:t>EndDT</a:t>
            </a:r>
            <a:r>
              <a:rPr lang="en-US" dirty="0" smtClean="0"/>
              <a:t>,</a:t>
            </a:r>
          </a:p>
          <a:p>
            <a:r>
              <a:rPr lang="en-US" dirty="0" smtClean="0"/>
              <a:t> Description, </a:t>
            </a:r>
            <a:r>
              <a:rPr lang="en-US" dirty="0" err="1" smtClean="0"/>
              <a:t>CreatorUID</a:t>
            </a:r>
            <a:r>
              <a:rPr lang="en-US" dirty="0" smtClean="0"/>
              <a:t>, </a:t>
            </a:r>
            <a:r>
              <a:rPr lang="en-US" dirty="0" err="1" smtClean="0"/>
              <a:t>CreateDT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21063" y="2367847"/>
            <a:ext cx="7894287" cy="461665"/>
          </a:xfrm>
          <a:prstGeom prst="rect">
            <a:avLst/>
          </a:prstGeom>
          <a:solidFill>
            <a:srgbClr val="FAE4D7"/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2400" dirty="0" smtClean="0">
                <a:latin typeface="Linux Libertine" charset="0"/>
                <a:ea typeface="Linux Libertine" charset="0"/>
                <a:cs typeface="Linux Libertine" charset="0"/>
              </a:rPr>
              <a:t>What are the Names of all Events whose creators are over 18?</a:t>
            </a:r>
            <a:endParaRPr lang="en-US" sz="2400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48456" y="3709695"/>
            <a:ext cx="646683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π</a:t>
            </a:r>
            <a:r>
              <a:rPr lang="en-US" sz="2800" baseline="-250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Name</a:t>
            </a:r>
            <a:r>
              <a:rPr lang="en-US" sz="32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(</a:t>
            </a:r>
            <a:r>
              <a:rPr lang="en-US" sz="44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𝜎</a:t>
            </a:r>
            <a:r>
              <a:rPr lang="en-US" sz="2800" baseline="-250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Age&gt;18</a:t>
            </a:r>
            <a:r>
              <a:rPr lang="en-US" sz="32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(</a:t>
            </a:r>
            <a:r>
              <a:rPr lang="en-US" sz="3200" dirty="0" err="1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User</a:t>
            </a:r>
            <a:r>
              <a:rPr lang="en-US" sz="3200" dirty="0" err="1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⨝</a:t>
            </a:r>
            <a:r>
              <a:rPr lang="en-US" sz="2800" baseline="-25000" dirty="0" err="1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UID</a:t>
            </a:r>
            <a:r>
              <a:rPr lang="en-US" sz="2800" baseline="-250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=</a:t>
            </a:r>
            <a:r>
              <a:rPr lang="en-US" sz="2800" baseline="-25000" dirty="0" err="1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CreatorUID</a:t>
            </a:r>
            <a:r>
              <a:rPr lang="en-US" sz="3200" dirty="0" err="1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Event</a:t>
            </a:r>
            <a:r>
              <a:rPr lang="en-US" sz="32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))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714704" y="3914415"/>
            <a:ext cx="823995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3200" dirty="0" smtClean="0">
                <a:latin typeface="Linux Libertine" charset="0"/>
                <a:ea typeface="Linux Libertine" charset="0"/>
                <a:cs typeface="Linux Libertine" charset="0"/>
              </a:rPr>
              <a:t>RA:</a:t>
            </a:r>
            <a:endParaRPr lang="en-US" sz="3200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3475" y="4628982"/>
            <a:ext cx="1055223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3200" smtClean="0">
                <a:latin typeface="Linux Libertine" charset="0"/>
                <a:ea typeface="Linux Libertine" charset="0"/>
                <a:cs typeface="Linux Libertine" charset="0"/>
              </a:rPr>
              <a:t>TRC:</a:t>
            </a:r>
            <a:endParaRPr lang="en-US" sz="3200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748456" y="4499190"/>
            <a:ext cx="667522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{ t | ∃r ∈ Event; ∃s </a:t>
            </a:r>
            <a:r>
              <a:rPr lang="en-US" sz="2800" dirty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∈ </a:t>
            </a:r>
            <a:r>
              <a:rPr lang="en-US" sz="28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User; 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s.UID</a:t>
            </a:r>
            <a:r>
              <a:rPr lang="en-US" sz="28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=</a:t>
            </a:r>
            <a:r>
              <a:rPr lang="en-US" sz="2800" dirty="0" err="1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r.CreatorID</a:t>
            </a:r>
            <a:r>
              <a:rPr lang="en-US" sz="28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 </a:t>
            </a:r>
            <a:br>
              <a:rPr lang="en-US" sz="28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</a:br>
            <a:r>
              <a:rPr lang="en-US" sz="28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		</a:t>
            </a:r>
            <a:r>
              <a:rPr lang="en-US" sz="28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∧ </a:t>
            </a:r>
            <a:r>
              <a:rPr lang="en-US" sz="2800" dirty="0" err="1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s.Age</a:t>
            </a:r>
            <a:r>
              <a:rPr lang="en-US" sz="28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&gt;18</a:t>
            </a:r>
            <a:r>
              <a:rPr lang="en-US" sz="2800" dirty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 ∧ </a:t>
            </a:r>
            <a:r>
              <a:rPr lang="en-US" sz="28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t=</a:t>
            </a:r>
            <a:r>
              <a:rPr lang="en-US" sz="2800" dirty="0" err="1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s.Name</a:t>
            </a:r>
            <a:r>
              <a:rPr lang="en-US" sz="28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}</a:t>
            </a:r>
            <a:endParaRPr 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283779" y="5600282"/>
            <a:ext cx="1254919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2400" smtClean="0">
                <a:latin typeface="Linux Libertine" charset="0"/>
                <a:ea typeface="Linux Libertine" charset="0"/>
                <a:cs typeface="Linux Libertine" charset="0"/>
              </a:rPr>
              <a:t>Datalog</a:t>
            </a:r>
            <a:r>
              <a:rPr lang="en-US" sz="2400" dirty="0" smtClean="0">
                <a:latin typeface="Linux Libertine" charset="0"/>
                <a:ea typeface="Linux Libertine" charset="0"/>
                <a:cs typeface="Linux Libertine" charset="0"/>
              </a:rPr>
              <a:t>:</a:t>
            </a:r>
            <a:endParaRPr lang="en-US" sz="2400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617009" y="5480135"/>
            <a:ext cx="693811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R1(Name, Age) :- User(UID, Name, Age), Event(_,_,_,_,_,_,UID,_)</a:t>
            </a:r>
          </a:p>
          <a:p>
            <a:r>
              <a:rPr lang="en-US" sz="2000" dirty="0" smtClean="0">
                <a:solidFill>
                  <a:sysClr val="windowText" lastClr="000000"/>
                </a:solidFill>
                <a:latin typeface="Linux Libertine" charset="0"/>
                <a:ea typeface="Linux Libertine" charset="0"/>
                <a:cs typeface="Linux Libertine" charset="0"/>
              </a:rPr>
              <a:t>R(Name)           :- R1(Name, Age) </a:t>
            </a:r>
            <a:r>
              <a:rPr lang="en-US" sz="2000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∧ Age &gt; 18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617009" y="2957408"/>
            <a:ext cx="689834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92D050"/>
              </a:buClr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Name FROM Event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buClr>
                <a:srgbClr val="92D050"/>
              </a:buClr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WHERE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CreatorID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IN </a:t>
            </a:r>
          </a:p>
          <a:p>
            <a:pPr>
              <a:buClr>
                <a:srgbClr val="92D050"/>
              </a:buClr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       (SELECT UID FROM User WHERE Age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18);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483475" y="2983429"/>
            <a:ext cx="1055223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3200" dirty="0" smtClean="0">
                <a:latin typeface="Linux Libertine" charset="0"/>
                <a:ea typeface="Linux Libertine" charset="0"/>
                <a:cs typeface="Linux Libertine" charset="0"/>
              </a:rPr>
              <a:t>SQL:</a:t>
            </a:r>
            <a:endParaRPr lang="en-US" sz="3200" dirty="0">
              <a:latin typeface="Linux Libertine" charset="0"/>
              <a:ea typeface="Linux Libertine" charset="0"/>
              <a:cs typeface="Linux Libertin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733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 animBg="1"/>
      <p:bldP spid="12" grpId="0"/>
      <p:bldP spid="13" grpId="0" animBg="1"/>
      <p:bldP spid="14" grpId="0"/>
      <p:bldP spid="15" grpId="0"/>
      <p:bldP spid="16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Limitations of </a:t>
            </a:r>
            <a:br>
              <a:rPr lang="en-US" dirty="0" smtClean="0"/>
            </a:br>
            <a:r>
              <a:rPr lang="en-US" dirty="0" smtClean="0"/>
              <a:t>Relational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Are not Turing-complete</a:t>
            </a:r>
          </a:p>
          <a:p>
            <a:pPr lvl="1"/>
            <a:r>
              <a:rPr lang="en-US" sz="3200" dirty="0" smtClean="0"/>
              <a:t>Some don’t have loops and recursions</a:t>
            </a:r>
          </a:p>
          <a:p>
            <a:pPr lvl="1"/>
            <a:r>
              <a:rPr lang="en-US" sz="3200" dirty="0" smtClean="0"/>
              <a:t>Not general-purpose PLs</a:t>
            </a:r>
          </a:p>
          <a:p>
            <a:r>
              <a:rPr lang="en-US" sz="3600" dirty="0" smtClean="0"/>
              <a:t>However, are increasingly used within other general-purpose PLs to query data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12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Recap: </a:t>
            </a:r>
            <a:br>
              <a:rPr lang="en-US" dirty="0" smtClean="0"/>
            </a:br>
            <a:r>
              <a:rPr lang="en-US" dirty="0" smtClean="0"/>
              <a:t>Relational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9862" y="2957466"/>
            <a:ext cx="3575488" cy="3153684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Renaming (𝜌)</a:t>
            </a:r>
          </a:p>
          <a:p>
            <a:r>
              <a:rPr lang="en-US" sz="3200" dirty="0" smtClean="0"/>
              <a:t>Join (</a:t>
            </a:r>
            <a:r>
              <a:rPr lang="en-US" sz="3200" dirty="0"/>
              <a:t>⨝</a:t>
            </a:r>
            <a:r>
              <a:rPr lang="en-US" sz="3200" dirty="0" smtClean="0"/>
              <a:t>)</a:t>
            </a:r>
          </a:p>
          <a:p>
            <a:pPr lvl="1"/>
            <a:r>
              <a:rPr lang="en-US" sz="2800" dirty="0" smtClean="0">
                <a:solidFill>
                  <a:prstClr val="black"/>
                </a:solidFill>
              </a:rPr>
              <a:t>Theta, natural, </a:t>
            </a:r>
            <a:r>
              <a:rPr lang="mr-IN" sz="2800" dirty="0" smtClean="0">
                <a:solidFill>
                  <a:prstClr val="black"/>
                </a:solidFill>
              </a:rPr>
              <a:t>…</a:t>
            </a:r>
            <a:endParaRPr lang="en-US" dirty="0" smtClean="0"/>
          </a:p>
          <a:p>
            <a:r>
              <a:rPr lang="en-US" sz="3200" dirty="0" smtClean="0"/>
              <a:t>Set operations</a:t>
            </a:r>
          </a:p>
          <a:p>
            <a:pPr lvl="1"/>
            <a:r>
              <a:rPr lang="en-US" sz="2800" dirty="0" smtClean="0"/>
              <a:t>Intersection (∩)</a:t>
            </a:r>
          </a:p>
          <a:p>
            <a:pPr lvl="1"/>
            <a:r>
              <a:rPr lang="en-US" sz="2800" dirty="0" smtClean="0"/>
              <a:t>Division (/)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44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28650" y="2957466"/>
            <a:ext cx="4426826" cy="3153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Selection (𝜎)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Projection (𝜋)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Cartesian product (×)</a:t>
            </a:r>
            <a:endParaRPr lang="en-US" sz="2400" dirty="0">
              <a:solidFill>
                <a:prstClr val="black"/>
              </a:solidFill>
              <a:latin typeface="Linux Libertine" charset="0"/>
              <a:ea typeface="Linux Libertine" charset="0"/>
              <a:cs typeface="Linux Libertine" charset="0"/>
            </a:endParaRP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Set operations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Union (∪)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Difference (- or ∖)</a:t>
            </a:r>
          </a:p>
        </p:txBody>
      </p:sp>
      <p:sp>
        <p:nvSpPr>
          <p:cNvPr id="7" name="Rectangle 6"/>
          <p:cNvSpPr/>
          <p:nvPr/>
        </p:nvSpPr>
        <p:spPr>
          <a:xfrm>
            <a:off x="628650" y="1758157"/>
            <a:ext cx="367008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Basic </a:t>
            </a:r>
          </a:p>
          <a:p>
            <a:pPr algn="ctr"/>
            <a:r>
              <a:rPr lang="en-US" sz="2800" b="1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RA Operations</a:t>
            </a:r>
            <a:endParaRPr lang="en-US" sz="2800" b="1" dirty="0"/>
          </a:p>
        </p:txBody>
      </p:sp>
      <p:sp>
        <p:nvSpPr>
          <p:cNvPr id="8" name="Rectangle 7"/>
          <p:cNvSpPr/>
          <p:nvPr/>
        </p:nvSpPr>
        <p:spPr>
          <a:xfrm>
            <a:off x="4840014" y="1758158"/>
            <a:ext cx="37751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Derived </a:t>
            </a:r>
            <a:r>
              <a:rPr lang="en-US" sz="2800" b="1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and Auxiliary RA </a:t>
            </a:r>
            <a:r>
              <a:rPr lang="en-US" sz="2800" b="1" dirty="0" smtClean="0">
                <a:solidFill>
                  <a:prstClr val="black"/>
                </a:solidFill>
                <a:latin typeface="Linux Libertine" charset="0"/>
                <a:ea typeface="Linux Libertine" charset="0"/>
                <a:cs typeface="Linux Libertine" charset="0"/>
              </a:rPr>
              <a:t>Operations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8533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28650" y="1166180"/>
            <a:ext cx="7886700" cy="2852737"/>
          </a:xfrm>
        </p:spPr>
        <p:txBody>
          <a:bodyPr>
            <a:normAutofit/>
          </a:bodyPr>
          <a:lstStyle/>
          <a:p>
            <a:r>
              <a:rPr lang="en-US" dirty="0" smtClean="0"/>
              <a:t>More SQL!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631190" y="341265"/>
            <a:ext cx="7886700" cy="526716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Next Up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45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31190" y="1160057"/>
            <a:ext cx="7884160" cy="0"/>
          </a:xfrm>
          <a:prstGeom prst="line">
            <a:avLst/>
          </a:prstGeom>
          <a:ln w="76200" cmpd="thickThin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28650" y="4385267"/>
            <a:ext cx="7884160" cy="0"/>
          </a:xfrm>
          <a:prstGeom prst="line">
            <a:avLst/>
          </a:prstGeom>
          <a:ln w="76200" cmpd="thinThick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6"/>
          <p:cNvSpPr txBox="1">
            <a:spLocks/>
          </p:cNvSpPr>
          <p:nvPr/>
        </p:nvSpPr>
        <p:spPr>
          <a:xfrm>
            <a:off x="636743" y="4687060"/>
            <a:ext cx="7886700" cy="14092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Linux Libertine" charset="0"/>
                <a:ea typeface="Linux Libertine" charset="0"/>
                <a:cs typeface="Linux Libertine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Linux Libertine" charset="0"/>
                <a:ea typeface="Linux Libertine" charset="0"/>
                <a:cs typeface="Linux Libertine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Linux Libertine" charset="0"/>
                <a:ea typeface="Linux Libertine" charset="0"/>
                <a:cs typeface="Linux Libertine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Linux Libertine" charset="0"/>
                <a:ea typeface="Linux Libertine" charset="0"/>
                <a:cs typeface="Linux Libertine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Linux Libertine" charset="0"/>
                <a:ea typeface="Linux Libertine" charset="0"/>
                <a:cs typeface="Linux Libertine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dirty="0" smtClean="0"/>
              <a:t>Questions?</a:t>
            </a:r>
            <a:endParaRPr lang="en-US" sz="2000" dirty="0" smtClean="0"/>
          </a:p>
          <a:p>
            <a:pPr algn="ctr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285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Relational Algebra (RA)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Most widely used formalization for manipulating structured data</a:t>
            </a:r>
          </a:p>
          <a:p>
            <a:r>
              <a:rPr lang="en-US" sz="3600" dirty="0" smtClean="0"/>
              <a:t>Main components of RA</a:t>
            </a:r>
          </a:p>
          <a:p>
            <a:pPr lvl="1"/>
            <a:r>
              <a:rPr lang="en-US" sz="3200" dirty="0" smtClean="0"/>
              <a:t>Operands: relations</a:t>
            </a:r>
          </a:p>
          <a:p>
            <a:pPr lvl="1"/>
            <a:r>
              <a:rPr lang="en-US" sz="3200" dirty="0" smtClean="0"/>
              <a:t>Operations: basic, derived and auxiliary</a:t>
            </a:r>
          </a:p>
          <a:p>
            <a:pPr lvl="1"/>
            <a:r>
              <a:rPr lang="en-US" sz="3200" dirty="0" smtClean="0"/>
              <a:t>Properties </a:t>
            </a:r>
            <a:r>
              <a:rPr lang="en-US" sz="3200" dirty="0"/>
              <a:t>of </a:t>
            </a:r>
            <a:r>
              <a:rPr lang="en-US" sz="3200" dirty="0" smtClean="0"/>
              <a:t>operations</a:t>
            </a:r>
            <a:endParaRPr lang="en-US" sz="2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3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Basic Relational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Selection (𝜎)</a:t>
            </a:r>
          </a:p>
          <a:p>
            <a:r>
              <a:rPr lang="en-US" sz="3600" dirty="0" smtClean="0"/>
              <a:t>Projection (𝜋)</a:t>
            </a:r>
          </a:p>
          <a:p>
            <a:r>
              <a:rPr lang="en-US" sz="3600" dirty="0" smtClean="0"/>
              <a:t>Cartesian product (×)</a:t>
            </a:r>
            <a:endParaRPr lang="en-US" dirty="0" smtClean="0"/>
          </a:p>
          <a:p>
            <a:r>
              <a:rPr lang="en-US" sz="3600" dirty="0" smtClean="0"/>
              <a:t>Set operations</a:t>
            </a:r>
          </a:p>
          <a:p>
            <a:pPr lvl="1"/>
            <a:r>
              <a:rPr lang="en-US" sz="3200" dirty="0" smtClean="0"/>
              <a:t>Union (∪)</a:t>
            </a:r>
          </a:p>
          <a:p>
            <a:pPr lvl="1"/>
            <a:r>
              <a:rPr lang="en-US" sz="3200" dirty="0" smtClean="0"/>
              <a:t>Difference (- or ∖)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26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Derived and Auxiliary Relational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Renaming (𝜌)</a:t>
            </a:r>
          </a:p>
          <a:p>
            <a:r>
              <a:rPr lang="en-US" sz="3600" dirty="0" smtClean="0"/>
              <a:t>Join (</a:t>
            </a:r>
            <a:r>
              <a:rPr lang="en-US" sz="3600" dirty="0"/>
              <a:t>⨝</a:t>
            </a:r>
            <a:r>
              <a:rPr lang="en-US" sz="3600" dirty="0" smtClean="0"/>
              <a:t>)</a:t>
            </a:r>
          </a:p>
          <a:p>
            <a:r>
              <a:rPr lang="en-US" sz="3600" dirty="0" smtClean="0"/>
              <a:t>Set </a:t>
            </a:r>
            <a:r>
              <a:rPr lang="en-US" sz="3600" dirty="0"/>
              <a:t>operations</a:t>
            </a:r>
          </a:p>
          <a:p>
            <a:pPr lvl="1"/>
            <a:r>
              <a:rPr lang="en-US" sz="3200" dirty="0" smtClean="0"/>
              <a:t>Intersection (∩)</a:t>
            </a:r>
          </a:p>
          <a:p>
            <a:pPr lvl="1"/>
            <a:r>
              <a:rPr lang="en-US" sz="3200" dirty="0" smtClean="0"/>
              <a:t>Division (/)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77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 smtClean="0"/>
              <a:t>One of the most important and well-studied operations in relational databases</a:t>
            </a:r>
          </a:p>
          <a:p>
            <a:r>
              <a:rPr lang="en-US" sz="3600" dirty="0" smtClean="0"/>
              <a:t>Comes in various flavors</a:t>
            </a:r>
          </a:p>
          <a:p>
            <a:pPr lvl="1"/>
            <a:r>
              <a:rPr lang="en-US" sz="3200" dirty="0" smtClean="0"/>
              <a:t>Theta join</a:t>
            </a:r>
          </a:p>
          <a:p>
            <a:pPr lvl="1"/>
            <a:r>
              <a:rPr lang="en-US" sz="3200" dirty="0" smtClean="0"/>
              <a:t>Natural join</a:t>
            </a:r>
          </a:p>
          <a:p>
            <a:pPr lvl="1"/>
            <a:r>
              <a:rPr lang="en-US" sz="3200" dirty="0" err="1" smtClean="0"/>
              <a:t>Equi</a:t>
            </a:r>
            <a:r>
              <a:rPr lang="en-US" sz="3200" dirty="0" smtClean="0"/>
              <a:t>-join</a:t>
            </a:r>
          </a:p>
          <a:p>
            <a:pPr lvl="1"/>
            <a:r>
              <a:rPr lang="en-US" sz="3200" dirty="0" smtClean="0"/>
              <a:t>Semi-join</a:t>
            </a:r>
          </a:p>
          <a:p>
            <a:pPr lvl="1"/>
            <a:r>
              <a:rPr lang="en-US" sz="3200" dirty="0" smtClean="0"/>
              <a:t>Inner join</a:t>
            </a:r>
          </a:p>
          <a:p>
            <a:pPr lvl="1"/>
            <a:r>
              <a:rPr lang="en-US" sz="3200" dirty="0" smtClean="0"/>
              <a:t>Outer join</a:t>
            </a:r>
          </a:p>
          <a:p>
            <a:pPr lvl="1"/>
            <a:r>
              <a:rPr lang="en-US" sz="3200" dirty="0" smtClean="0"/>
              <a:t>Anti-join</a:t>
            </a:r>
          </a:p>
          <a:p>
            <a:pPr lvl="1"/>
            <a:r>
              <a:rPr lang="mr-IN" sz="3200" dirty="0" smtClean="0"/>
              <a:t>…</a:t>
            </a:r>
            <a:endParaRPr lang="en-US" sz="3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1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17152"/>
            <a:ext cx="78867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Theta Join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Return all the combinations of </a:t>
            </a:r>
            <a:r>
              <a:rPr lang="en-US" sz="3600" dirty="0"/>
              <a:t>R</a:t>
            </a:r>
            <a:r>
              <a:rPr lang="en-US" sz="3600" baseline="-25000" dirty="0"/>
              <a:t>1</a:t>
            </a:r>
            <a:r>
              <a:rPr lang="en-US" sz="3600" dirty="0"/>
              <a:t> and R</a:t>
            </a:r>
            <a:r>
              <a:rPr lang="en-US" sz="3600" baseline="-25000" dirty="0"/>
              <a:t>2</a:t>
            </a:r>
            <a:r>
              <a:rPr lang="en-US" sz="3600" dirty="0"/>
              <a:t> tuples which </a:t>
            </a:r>
            <a:r>
              <a:rPr lang="en-US" sz="3600" dirty="0" smtClean="0"/>
              <a:t>satisfy the join condition 𝜃</a:t>
            </a:r>
          </a:p>
          <a:p>
            <a:r>
              <a:rPr lang="en-US" sz="3600" dirty="0" smtClean="0"/>
              <a:t>Notation: R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⨝</a:t>
            </a:r>
            <a:r>
              <a:rPr lang="en-US" sz="3600" baseline="-25000" dirty="0" smtClean="0"/>
              <a:t>𝜃</a:t>
            </a:r>
            <a:r>
              <a:rPr lang="en-US" sz="3600" dirty="0" smtClean="0"/>
              <a:t>R</a:t>
            </a:r>
            <a:r>
              <a:rPr lang="en-US" sz="3600" baseline="-25000" dirty="0" smtClean="0"/>
              <a:t>2</a:t>
            </a:r>
          </a:p>
          <a:p>
            <a:pPr lvl="1"/>
            <a:r>
              <a:rPr lang="en-US" sz="3200" dirty="0" smtClean="0">
                <a:solidFill>
                  <a:sysClr val="windowText" lastClr="000000"/>
                </a:solidFill>
              </a:rPr>
              <a:t>Equivalent expression: </a:t>
            </a:r>
            <a:r>
              <a:rPr lang="en-US" sz="4000" dirty="0" smtClean="0">
                <a:solidFill>
                  <a:sysClr val="windowText" lastClr="000000"/>
                </a:solidFill>
              </a:rPr>
              <a:t>𝜎</a:t>
            </a:r>
            <a:r>
              <a:rPr lang="en-US" sz="3200" baseline="-25000" dirty="0" smtClean="0"/>
              <a:t>𝜃</a:t>
            </a:r>
            <a:r>
              <a:rPr lang="en-US" sz="3200" dirty="0">
                <a:solidFill>
                  <a:sysClr val="windowText" lastClr="000000"/>
                </a:solidFill>
              </a:rPr>
              <a:t>(R</a:t>
            </a:r>
            <a:r>
              <a:rPr lang="en-US" sz="3200" baseline="-25000" dirty="0">
                <a:solidFill>
                  <a:sysClr val="windowText" lastClr="000000"/>
                </a:solidFill>
              </a:rPr>
              <a:t>1</a:t>
            </a:r>
            <a:r>
              <a:rPr lang="en-US" sz="3200" dirty="0"/>
              <a:t>×</a:t>
            </a:r>
            <a:r>
              <a:rPr lang="en-US" sz="3200" dirty="0">
                <a:solidFill>
                  <a:sysClr val="windowText" lastClr="000000"/>
                </a:solidFill>
              </a:rPr>
              <a:t>R</a:t>
            </a:r>
            <a:r>
              <a:rPr lang="en-US" sz="3200" baseline="-25000" dirty="0">
                <a:solidFill>
                  <a:sysClr val="windowText" lastClr="000000"/>
                </a:solidFill>
              </a:rPr>
              <a:t>2</a:t>
            </a:r>
            <a:r>
              <a:rPr lang="en-US" sz="3200" dirty="0">
                <a:solidFill>
                  <a:sysClr val="windowText" lastClr="000000"/>
                </a:solidFill>
              </a:rPr>
              <a:t>)</a:t>
            </a:r>
            <a:endParaRPr lang="en-US" sz="3200" dirty="0" smtClean="0">
              <a:solidFill>
                <a:sysClr val="windowText" lastClr="000000"/>
              </a:solidFill>
            </a:endParaRPr>
          </a:p>
          <a:p>
            <a:pPr lvl="1"/>
            <a:r>
              <a:rPr lang="en-US" sz="3200" dirty="0" smtClean="0">
                <a:solidFill>
                  <a:sysClr val="windowText" lastClr="000000"/>
                </a:solidFill>
              </a:rPr>
              <a:t>Input schemas: </a:t>
            </a:r>
            <a:r>
              <a:rPr lang="en-US" sz="3200" dirty="0" smtClean="0"/>
              <a:t>R</a:t>
            </a:r>
            <a:r>
              <a:rPr lang="en-US" sz="3200" baseline="-25000" dirty="0" smtClean="0"/>
              <a:t>1</a:t>
            </a:r>
            <a:r>
              <a:rPr lang="en-US" sz="3200" dirty="0" smtClean="0"/>
              <a:t>(A1,</a:t>
            </a:r>
            <a:r>
              <a:rPr lang="mr-IN" sz="3200" dirty="0" smtClean="0"/>
              <a:t>…</a:t>
            </a:r>
            <a:r>
              <a:rPr lang="en-US" sz="3200" dirty="0" smtClean="0"/>
              <a:t>,An) and R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(B1,</a:t>
            </a:r>
            <a:r>
              <a:rPr lang="mr-IN" sz="3200" dirty="0" smtClean="0"/>
              <a:t>…</a:t>
            </a:r>
            <a:r>
              <a:rPr lang="en-US" sz="3200" dirty="0" smtClean="0"/>
              <a:t>,</a:t>
            </a:r>
            <a:r>
              <a:rPr lang="en-US" sz="3200" dirty="0" err="1" smtClean="0"/>
              <a:t>Bm</a:t>
            </a:r>
            <a:r>
              <a:rPr lang="en-US" sz="3200" dirty="0" smtClean="0"/>
              <a:t>)</a:t>
            </a:r>
            <a:endParaRPr lang="en-US" sz="2800" dirty="0" smtClean="0"/>
          </a:p>
          <a:p>
            <a:pPr lvl="1"/>
            <a:r>
              <a:rPr lang="en-US" sz="3200" dirty="0" smtClean="0"/>
              <a:t>Condition 𝜃: a Boolean condition on </a:t>
            </a:r>
            <a:r>
              <a:rPr lang="en-US" sz="3200" dirty="0"/>
              <a:t>A1,</a:t>
            </a:r>
            <a:r>
              <a:rPr lang="mr-IN" sz="3200" dirty="0"/>
              <a:t>…</a:t>
            </a:r>
            <a:r>
              <a:rPr lang="en-US" sz="3200" dirty="0"/>
              <a:t>,An,B1,</a:t>
            </a:r>
            <a:r>
              <a:rPr lang="mr-IN" sz="3200" dirty="0"/>
              <a:t>…</a:t>
            </a:r>
            <a:r>
              <a:rPr lang="en-US" sz="3200" dirty="0"/>
              <a:t>,</a:t>
            </a:r>
            <a:r>
              <a:rPr lang="en-US" sz="3200" dirty="0" err="1"/>
              <a:t>Bm</a:t>
            </a:r>
            <a:endParaRPr lang="en-US" sz="3200" dirty="0" smtClean="0"/>
          </a:p>
          <a:p>
            <a:pPr lvl="1"/>
            <a:r>
              <a:rPr lang="en-US" sz="3200" dirty="0" smtClean="0"/>
              <a:t>Output schema: S(A1</a:t>
            </a:r>
            <a:r>
              <a:rPr lang="en-US" sz="3200" dirty="0"/>
              <a:t>,</a:t>
            </a:r>
            <a:r>
              <a:rPr lang="mr-IN" sz="3200" dirty="0"/>
              <a:t>…</a:t>
            </a:r>
            <a:r>
              <a:rPr lang="en-US" sz="3200" dirty="0"/>
              <a:t>,</a:t>
            </a:r>
            <a:r>
              <a:rPr lang="en-US" sz="3200" dirty="0" smtClean="0"/>
              <a:t>An,B1</a:t>
            </a:r>
            <a:r>
              <a:rPr lang="en-US" sz="3200" dirty="0"/>
              <a:t>,</a:t>
            </a:r>
            <a:r>
              <a:rPr lang="mr-IN" sz="3200" dirty="0"/>
              <a:t>…</a:t>
            </a:r>
            <a:r>
              <a:rPr lang="en-US" sz="3200" dirty="0"/>
              <a:t>,</a:t>
            </a:r>
            <a:r>
              <a:rPr lang="en-US" sz="3200" dirty="0" err="1"/>
              <a:t>Bm</a:t>
            </a:r>
            <a:r>
              <a:rPr lang="en-US" sz="3200" dirty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CS 564 (Fall'17)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7DF46-B252-0B48-BFC9-2E2FD236D76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4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by3Default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by3DefaultTheme" id="{4299E47F-D33E-EE4C-93FC-976C353851B5}" vid="{4E4F9757-9592-D941-AB02-46F4787DDE4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65834</TotalTime>
  <Words>2653</Words>
  <Application>Microsoft Macintosh PowerPoint</Application>
  <PresentationFormat>On-screen Show (4:3)</PresentationFormat>
  <Paragraphs>774</Paragraphs>
  <Slides>45</Slides>
  <Notes>41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0" baseType="lpstr">
      <vt:lpstr>Calibri</vt:lpstr>
      <vt:lpstr>Courier New</vt:lpstr>
      <vt:lpstr>Linux Libertine</vt:lpstr>
      <vt:lpstr>Arial</vt:lpstr>
      <vt:lpstr>4by3DefaultTheme</vt:lpstr>
      <vt:lpstr>Database Management Systems (CS 564)</vt:lpstr>
      <vt:lpstr>Relational Algebra: Foundations of Operating on Relational Data</vt:lpstr>
      <vt:lpstr>Building a Data-Driven Application</vt:lpstr>
      <vt:lpstr>Query Processing Pipeline</vt:lpstr>
      <vt:lpstr>Relational Algebra (RA)</vt:lpstr>
      <vt:lpstr>Basic Relational Operations</vt:lpstr>
      <vt:lpstr>Derived and Auxiliary Relational Operations</vt:lpstr>
      <vt:lpstr>Join</vt:lpstr>
      <vt:lpstr>Theta Join</vt:lpstr>
      <vt:lpstr>Theta Join (Cont.)</vt:lpstr>
      <vt:lpstr>Review Exercise</vt:lpstr>
      <vt:lpstr>Inner vs. Outer Join</vt:lpstr>
      <vt:lpstr>Left Outer Join</vt:lpstr>
      <vt:lpstr>Division</vt:lpstr>
      <vt:lpstr>Division (Cont.)</vt:lpstr>
      <vt:lpstr>Recap:  Relational Operations</vt:lpstr>
      <vt:lpstr>A Complete Set of RA Operations</vt:lpstr>
      <vt:lpstr>Extended RA Operations</vt:lpstr>
      <vt:lpstr>Aggregate Functions and Grouping</vt:lpstr>
      <vt:lpstr>Aggregate Functions and Grouping (Cont.)</vt:lpstr>
      <vt:lpstr>Generalized Projection</vt:lpstr>
      <vt:lpstr>Generalized Projection (Cont.)</vt:lpstr>
      <vt:lpstr>Sort</vt:lpstr>
      <vt:lpstr>Sort (Cont.)</vt:lpstr>
      <vt:lpstr>Duplicate Elimination</vt:lpstr>
      <vt:lpstr>Duplicate Elimination (Cont.)</vt:lpstr>
      <vt:lpstr>RA Limitations</vt:lpstr>
      <vt:lpstr>RA Queries</vt:lpstr>
      <vt:lpstr>Representing RA Queries</vt:lpstr>
      <vt:lpstr>Query Examples</vt:lpstr>
      <vt:lpstr>Query Examples (Cont.)</vt:lpstr>
      <vt:lpstr>Alternative Plans</vt:lpstr>
      <vt:lpstr>Alternative Plans (Cont.)</vt:lpstr>
      <vt:lpstr>Query Examples (Cont.)</vt:lpstr>
      <vt:lpstr>Query Examples (Cont.)</vt:lpstr>
      <vt:lpstr>Query Examples (Cont.)</vt:lpstr>
      <vt:lpstr>Query Examples (Cont.)</vt:lpstr>
      <vt:lpstr>Query Examples (Cont.)</vt:lpstr>
      <vt:lpstr>Other Relational  Languages</vt:lpstr>
      <vt:lpstr>TRC Example</vt:lpstr>
      <vt:lpstr>Other Relational  Languages (Cont.)</vt:lpstr>
      <vt:lpstr>Datalog Example</vt:lpstr>
      <vt:lpstr>Limitations of  Relational Languages</vt:lpstr>
      <vt:lpstr>Recap:  Relational Operations</vt:lpstr>
      <vt:lpstr>More SQL!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Adel Ardalan</dc:creator>
  <cp:lastModifiedBy>Adel Ardalan</cp:lastModifiedBy>
  <cp:revision>1217</cp:revision>
  <cp:lastPrinted>2017-09-26T05:39:05Z</cp:lastPrinted>
  <dcterms:created xsi:type="dcterms:W3CDTF">2017-08-17T19:27:17Z</dcterms:created>
  <dcterms:modified xsi:type="dcterms:W3CDTF">2017-10-13T15:06:21Z</dcterms:modified>
</cp:coreProperties>
</file>